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1" r:id="rId1"/>
    <p:sldMasterId id="2147483704" r:id="rId2"/>
  </p:sldMasterIdLst>
  <p:notesMasterIdLst>
    <p:notesMasterId r:id="rId27"/>
  </p:notesMasterIdLst>
  <p:handoutMasterIdLst>
    <p:handoutMasterId r:id="rId28"/>
  </p:handoutMasterIdLst>
  <p:sldIdLst>
    <p:sldId id="282" r:id="rId3"/>
    <p:sldId id="341" r:id="rId4"/>
    <p:sldId id="319" r:id="rId5"/>
    <p:sldId id="355" r:id="rId6"/>
    <p:sldId id="329" r:id="rId7"/>
    <p:sldId id="351" r:id="rId8"/>
    <p:sldId id="333" r:id="rId9"/>
    <p:sldId id="342" r:id="rId10"/>
    <p:sldId id="338" r:id="rId11"/>
    <p:sldId id="343" r:id="rId12"/>
    <p:sldId id="330" r:id="rId13"/>
    <p:sldId id="344" r:id="rId14"/>
    <p:sldId id="345" r:id="rId15"/>
    <p:sldId id="334" r:id="rId16"/>
    <p:sldId id="335" r:id="rId17"/>
    <p:sldId id="336" r:id="rId18"/>
    <p:sldId id="337" r:id="rId19"/>
    <p:sldId id="346" r:id="rId20"/>
    <p:sldId id="348" r:id="rId21"/>
    <p:sldId id="350" r:id="rId22"/>
    <p:sldId id="349" r:id="rId23"/>
    <p:sldId id="352" r:id="rId24"/>
    <p:sldId id="353" r:id="rId25"/>
    <p:sldId id="354" r:id="rId2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72"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FB4"/>
    <a:srgbClr val="92D050"/>
    <a:srgbClr val="00A026"/>
    <a:srgbClr val="0033A0"/>
    <a:srgbClr val="45BCE5"/>
    <a:srgbClr val="95D6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2" autoAdjust="0"/>
    <p:restoredTop sz="68657" autoAdjust="0"/>
  </p:normalViewPr>
  <p:slideViewPr>
    <p:cSldViewPr snapToGrid="0">
      <p:cViewPr varScale="1">
        <p:scale>
          <a:sx n="60" d="100"/>
          <a:sy n="60" d="100"/>
        </p:scale>
        <p:origin x="259" y="29"/>
      </p:cViewPr>
      <p:guideLst>
        <p:guide pos="3872"/>
        <p:guide orient="horz" pos="2160"/>
      </p:guideLst>
    </p:cSldViewPr>
  </p:slideViewPr>
  <p:notesTextViewPr>
    <p:cViewPr>
      <p:scale>
        <a:sx n="1" d="1"/>
        <a:sy n="1" d="1"/>
      </p:scale>
      <p:origin x="0" y="0"/>
    </p:cViewPr>
  </p:notesTextViewPr>
  <p:notesViewPr>
    <p:cSldViewPr snapToGrid="0">
      <p:cViewPr varScale="1">
        <p:scale>
          <a:sx n="85" d="100"/>
          <a:sy n="85" d="100"/>
        </p:scale>
        <p:origin x="380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tyler\Desktop\R\Case%20Study%20Data\FINAL%20CASE%20STUDY.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CASE STUDY.xlsx]client_demo pivots!PivotTable9</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t>Number</a:t>
            </a:r>
            <a:r>
              <a:rPr lang="en-US" sz="1400" baseline="0" dirty="0"/>
              <a:t> of </a:t>
            </a:r>
            <a:r>
              <a:rPr lang="en-US" sz="1400" dirty="0"/>
              <a:t>Accounts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'client_demo pivots'!$B$3:$B$4</c:f>
              <c:strCache>
                <c:ptCount val="1"/>
                <c:pt idx="0">
                  <c:v>&lt;=2</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pivots'!$A$5:$A$7</c:f>
              <c:strCache>
                <c:ptCount val="2"/>
                <c:pt idx="0">
                  <c:v>Control</c:v>
                </c:pt>
                <c:pt idx="1">
                  <c:v>Test</c:v>
                </c:pt>
              </c:strCache>
            </c:strRef>
          </c:cat>
          <c:val>
            <c:numRef>
              <c:f>'client_demo pivots'!$B$5:$B$7</c:f>
              <c:numCache>
                <c:formatCode>0%</c:formatCode>
                <c:ptCount val="2"/>
                <c:pt idx="0">
                  <c:v>0.7825477111403919</c:v>
                </c:pt>
                <c:pt idx="1">
                  <c:v>0.79043804013204255</c:v>
                </c:pt>
              </c:numCache>
            </c:numRef>
          </c:val>
          <c:extLst>
            <c:ext xmlns:c16="http://schemas.microsoft.com/office/drawing/2014/chart" uri="{C3380CC4-5D6E-409C-BE32-E72D297353CC}">
              <c16:uniqueId val="{00000000-2B35-48BE-8DC4-C72E4F42A6D3}"/>
            </c:ext>
          </c:extLst>
        </c:ser>
        <c:ser>
          <c:idx val="1"/>
          <c:order val="1"/>
          <c:tx>
            <c:strRef>
              <c:f>'client_demo pivots'!$C$3:$C$4</c:f>
              <c:strCache>
                <c:ptCount val="1"/>
                <c:pt idx="0">
                  <c:v>3+</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pivots'!$A$5:$A$7</c:f>
              <c:strCache>
                <c:ptCount val="2"/>
                <c:pt idx="0">
                  <c:v>Control</c:v>
                </c:pt>
                <c:pt idx="1">
                  <c:v>Test</c:v>
                </c:pt>
              </c:strCache>
            </c:strRef>
          </c:cat>
          <c:val>
            <c:numRef>
              <c:f>'client_demo pivots'!$C$5:$C$7</c:f>
              <c:numCache>
                <c:formatCode>0%</c:formatCode>
                <c:ptCount val="2"/>
                <c:pt idx="0">
                  <c:v>0.2174522888596081</c:v>
                </c:pt>
                <c:pt idx="1">
                  <c:v>0.20956195986795742</c:v>
                </c:pt>
              </c:numCache>
            </c:numRef>
          </c:val>
          <c:extLst>
            <c:ext xmlns:c16="http://schemas.microsoft.com/office/drawing/2014/chart" uri="{C3380CC4-5D6E-409C-BE32-E72D297353CC}">
              <c16:uniqueId val="{00000001-2B35-48BE-8DC4-C72E4F42A6D3}"/>
            </c:ext>
          </c:extLst>
        </c:ser>
        <c:dLbls>
          <c:dLblPos val="ctr"/>
          <c:showLegendKey val="0"/>
          <c:showVal val="1"/>
          <c:showCatName val="0"/>
          <c:showSerName val="0"/>
          <c:showPercent val="0"/>
          <c:showBubbleSize val="0"/>
        </c:dLbls>
        <c:gapWidth val="219"/>
        <c:overlap val="100"/>
        <c:axId val="1657839168"/>
        <c:axId val="1657839584"/>
      </c:barChart>
      <c:catAx>
        <c:axId val="1657839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657839584"/>
        <c:crosses val="autoZero"/>
        <c:auto val="1"/>
        <c:lblAlgn val="ctr"/>
        <c:lblOffset val="100"/>
        <c:noMultiLvlLbl val="0"/>
      </c:catAx>
      <c:valAx>
        <c:axId val="1657839584"/>
        <c:scaling>
          <c:orientation val="minMax"/>
          <c:max val="1"/>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657839168"/>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CASE STUDY.xlsx]visits level pivots!PivotTable63</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Distribution</a:t>
            </a:r>
            <a:r>
              <a:rPr lang="en-US" baseline="0"/>
              <a:t> of Visits by Time of Day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'visits level pivots'!$B$60:$B$61</c:f>
              <c:strCache>
                <c:ptCount val="1"/>
                <c:pt idx="0">
                  <c:v>Control</c:v>
                </c:pt>
              </c:strCache>
            </c:strRef>
          </c:tx>
          <c:spPr>
            <a:ln w="28575" cap="rnd">
              <a:solidFill>
                <a:schemeClr val="accent1"/>
              </a:solidFill>
              <a:round/>
            </a:ln>
            <a:effectLst/>
          </c:spPr>
          <c:marker>
            <c:symbol val="none"/>
          </c:marker>
          <c:cat>
            <c:strRef>
              <c:f>'visits level pivots'!$A$62:$A$86</c:f>
              <c:strCache>
                <c:ptCount val="24"/>
                <c:pt idx="0">
                  <c:v>12:00:00 AM</c:v>
                </c:pt>
                <c:pt idx="1">
                  <c:v>1:00:00 AM</c:v>
                </c:pt>
                <c:pt idx="2">
                  <c:v>2:00:00 AM</c:v>
                </c:pt>
                <c:pt idx="3">
                  <c:v>3:00:00 AM</c:v>
                </c:pt>
                <c:pt idx="4">
                  <c:v>4:00:00 AM</c:v>
                </c:pt>
                <c:pt idx="5">
                  <c:v>5:00:00 AM</c:v>
                </c:pt>
                <c:pt idx="6">
                  <c:v>6:00:00 AM</c:v>
                </c:pt>
                <c:pt idx="7">
                  <c:v>7:00:00 AM</c:v>
                </c:pt>
                <c:pt idx="8">
                  <c:v>8:00:00 AM</c:v>
                </c:pt>
                <c:pt idx="9">
                  <c:v>9:00:00 AM</c:v>
                </c:pt>
                <c:pt idx="10">
                  <c:v>10:00:00 AM</c:v>
                </c:pt>
                <c:pt idx="11">
                  <c:v>11:00:00 AM</c:v>
                </c:pt>
                <c:pt idx="12">
                  <c:v>12:00:00 PM</c:v>
                </c:pt>
                <c:pt idx="13">
                  <c:v>1:00:00 PM</c:v>
                </c:pt>
                <c:pt idx="14">
                  <c:v>2:00:00 PM</c:v>
                </c:pt>
                <c:pt idx="15">
                  <c:v>3:00:00 PM</c:v>
                </c:pt>
                <c:pt idx="16">
                  <c:v>4:00:00 PM</c:v>
                </c:pt>
                <c:pt idx="17">
                  <c:v>5:00:00 PM</c:v>
                </c:pt>
                <c:pt idx="18">
                  <c:v>6:00:00 PM</c:v>
                </c:pt>
                <c:pt idx="19">
                  <c:v>7:00:00 PM</c:v>
                </c:pt>
                <c:pt idx="20">
                  <c:v>8:00:00 PM</c:v>
                </c:pt>
                <c:pt idx="21">
                  <c:v>9:00:00 PM</c:v>
                </c:pt>
                <c:pt idx="22">
                  <c:v>10:00:00 PM</c:v>
                </c:pt>
                <c:pt idx="23">
                  <c:v>11:00:00 PM</c:v>
                </c:pt>
              </c:strCache>
            </c:strRef>
          </c:cat>
          <c:val>
            <c:numRef>
              <c:f>'visits level pivots'!$B$62:$B$86</c:f>
              <c:numCache>
                <c:formatCode>0%</c:formatCode>
                <c:ptCount val="24"/>
                <c:pt idx="0">
                  <c:v>1.2522973030730435E-2</c:v>
                </c:pt>
                <c:pt idx="1">
                  <c:v>9.8303201265119468E-3</c:v>
                </c:pt>
                <c:pt idx="2">
                  <c:v>5.0433816301235198E-3</c:v>
                </c:pt>
                <c:pt idx="3">
                  <c:v>3.2910202162670429E-3</c:v>
                </c:pt>
                <c:pt idx="4">
                  <c:v>2.2652476813266658E-3</c:v>
                </c:pt>
                <c:pt idx="5">
                  <c:v>3.5902038722913196E-3</c:v>
                </c:pt>
                <c:pt idx="6">
                  <c:v>7.8642561012095564E-3</c:v>
                </c:pt>
                <c:pt idx="7">
                  <c:v>1.7566354660853954E-2</c:v>
                </c:pt>
                <c:pt idx="8">
                  <c:v>3.4833525665683637E-2</c:v>
                </c:pt>
                <c:pt idx="9">
                  <c:v>4.6159764072316964E-2</c:v>
                </c:pt>
                <c:pt idx="10">
                  <c:v>5.2570842415694319E-2</c:v>
                </c:pt>
                <c:pt idx="11">
                  <c:v>0.13860751378381844</c:v>
                </c:pt>
                <c:pt idx="12">
                  <c:v>9.7277428730179083E-2</c:v>
                </c:pt>
                <c:pt idx="13">
                  <c:v>7.6847459075949906E-2</c:v>
                </c:pt>
                <c:pt idx="14">
                  <c:v>7.0308159165705E-2</c:v>
                </c:pt>
                <c:pt idx="15">
                  <c:v>6.3469675599435824E-2</c:v>
                </c:pt>
                <c:pt idx="16">
                  <c:v>5.7827926657263752E-2</c:v>
                </c:pt>
                <c:pt idx="17">
                  <c:v>5.269906398256187E-2</c:v>
                </c:pt>
                <c:pt idx="18">
                  <c:v>4.7441979740992436E-2</c:v>
                </c:pt>
                <c:pt idx="19">
                  <c:v>5.0220113689789292E-2</c:v>
                </c:pt>
                <c:pt idx="20">
                  <c:v>4.8040347053040985E-2</c:v>
                </c:pt>
                <c:pt idx="21">
                  <c:v>4.1757490276531181E-2</c:v>
                </c:pt>
                <c:pt idx="22">
                  <c:v>3.2482796939778603E-2</c:v>
                </c:pt>
                <c:pt idx="23">
                  <c:v>2.7482155831944265E-2</c:v>
                </c:pt>
              </c:numCache>
            </c:numRef>
          </c:val>
          <c:smooth val="0"/>
          <c:extLst>
            <c:ext xmlns:c16="http://schemas.microsoft.com/office/drawing/2014/chart" uri="{C3380CC4-5D6E-409C-BE32-E72D297353CC}">
              <c16:uniqueId val="{00000000-9EDA-41D1-9E4C-EF572071A4D3}"/>
            </c:ext>
          </c:extLst>
        </c:ser>
        <c:ser>
          <c:idx val="1"/>
          <c:order val="1"/>
          <c:tx>
            <c:strRef>
              <c:f>'visits level pivots'!$C$60:$C$61</c:f>
              <c:strCache>
                <c:ptCount val="1"/>
                <c:pt idx="0">
                  <c:v>Test</c:v>
                </c:pt>
              </c:strCache>
            </c:strRef>
          </c:tx>
          <c:spPr>
            <a:ln w="28575" cap="rnd">
              <a:solidFill>
                <a:schemeClr val="accent2"/>
              </a:solidFill>
              <a:round/>
            </a:ln>
            <a:effectLst/>
          </c:spPr>
          <c:marker>
            <c:symbol val="none"/>
          </c:marker>
          <c:cat>
            <c:strRef>
              <c:f>'visits level pivots'!$A$62:$A$86</c:f>
              <c:strCache>
                <c:ptCount val="24"/>
                <c:pt idx="0">
                  <c:v>12:00:00 AM</c:v>
                </c:pt>
                <c:pt idx="1">
                  <c:v>1:00:00 AM</c:v>
                </c:pt>
                <c:pt idx="2">
                  <c:v>2:00:00 AM</c:v>
                </c:pt>
                <c:pt idx="3">
                  <c:v>3:00:00 AM</c:v>
                </c:pt>
                <c:pt idx="4">
                  <c:v>4:00:00 AM</c:v>
                </c:pt>
                <c:pt idx="5">
                  <c:v>5:00:00 AM</c:v>
                </c:pt>
                <c:pt idx="6">
                  <c:v>6:00:00 AM</c:v>
                </c:pt>
                <c:pt idx="7">
                  <c:v>7:00:00 AM</c:v>
                </c:pt>
                <c:pt idx="8">
                  <c:v>8:00:00 AM</c:v>
                </c:pt>
                <c:pt idx="9">
                  <c:v>9:00:00 AM</c:v>
                </c:pt>
                <c:pt idx="10">
                  <c:v>10:00:00 AM</c:v>
                </c:pt>
                <c:pt idx="11">
                  <c:v>11:00:00 AM</c:v>
                </c:pt>
                <c:pt idx="12">
                  <c:v>12:00:00 PM</c:v>
                </c:pt>
                <c:pt idx="13">
                  <c:v>1:00:00 PM</c:v>
                </c:pt>
                <c:pt idx="14">
                  <c:v>2:00:00 PM</c:v>
                </c:pt>
                <c:pt idx="15">
                  <c:v>3:00:00 PM</c:v>
                </c:pt>
                <c:pt idx="16">
                  <c:v>4:00:00 PM</c:v>
                </c:pt>
                <c:pt idx="17">
                  <c:v>5:00:00 PM</c:v>
                </c:pt>
                <c:pt idx="18">
                  <c:v>6:00:00 PM</c:v>
                </c:pt>
                <c:pt idx="19">
                  <c:v>7:00:00 PM</c:v>
                </c:pt>
                <c:pt idx="20">
                  <c:v>8:00:00 PM</c:v>
                </c:pt>
                <c:pt idx="21">
                  <c:v>9:00:00 PM</c:v>
                </c:pt>
                <c:pt idx="22">
                  <c:v>10:00:00 PM</c:v>
                </c:pt>
                <c:pt idx="23">
                  <c:v>11:00:00 PM</c:v>
                </c:pt>
              </c:strCache>
            </c:strRef>
          </c:cat>
          <c:val>
            <c:numRef>
              <c:f>'visits level pivots'!$C$62:$C$86</c:f>
              <c:numCache>
                <c:formatCode>0%</c:formatCode>
                <c:ptCount val="24"/>
                <c:pt idx="0">
                  <c:v>1.3433042514887136E-2</c:v>
                </c:pt>
                <c:pt idx="1">
                  <c:v>9.3477357706688823E-3</c:v>
                </c:pt>
                <c:pt idx="2">
                  <c:v>5.1239440520703507E-3</c:v>
                </c:pt>
                <c:pt idx="3">
                  <c:v>3.7044730646724829E-3</c:v>
                </c:pt>
                <c:pt idx="4">
                  <c:v>2.4234870516548954E-3</c:v>
                </c:pt>
                <c:pt idx="5">
                  <c:v>3.6352305774823433E-3</c:v>
                </c:pt>
                <c:pt idx="6">
                  <c:v>9.1053870655033921E-3</c:v>
                </c:pt>
                <c:pt idx="7">
                  <c:v>1.8833956515718044E-2</c:v>
                </c:pt>
                <c:pt idx="8">
                  <c:v>3.3824954992383326E-2</c:v>
                </c:pt>
                <c:pt idx="9">
                  <c:v>4.6288602686608504E-2</c:v>
                </c:pt>
                <c:pt idx="10">
                  <c:v>5.5324747264921759E-2</c:v>
                </c:pt>
                <c:pt idx="11">
                  <c:v>0.1328763329178784</c:v>
                </c:pt>
                <c:pt idx="12">
                  <c:v>9.3962055117019799E-2</c:v>
                </c:pt>
                <c:pt idx="13">
                  <c:v>7.8382495499238328E-2</c:v>
                </c:pt>
                <c:pt idx="14">
                  <c:v>6.8411577343858193E-2</c:v>
                </c:pt>
                <c:pt idx="15">
                  <c:v>6.4153164381664587E-2</c:v>
                </c:pt>
                <c:pt idx="16">
                  <c:v>5.8752250380833683E-2</c:v>
                </c:pt>
                <c:pt idx="17">
                  <c:v>5.1343304251488711E-2</c:v>
                </c:pt>
                <c:pt idx="18">
                  <c:v>4.846974103309791E-2</c:v>
                </c:pt>
                <c:pt idx="19">
                  <c:v>4.7119512532890179E-2</c:v>
                </c:pt>
                <c:pt idx="20">
                  <c:v>4.7881179891981721E-2</c:v>
                </c:pt>
                <c:pt idx="21">
                  <c:v>4.3761251904168401E-2</c:v>
                </c:pt>
                <c:pt idx="22">
                  <c:v>3.5382910954161476E-2</c:v>
                </c:pt>
                <c:pt idx="23">
                  <c:v>2.8458662235147487E-2</c:v>
                </c:pt>
              </c:numCache>
            </c:numRef>
          </c:val>
          <c:smooth val="0"/>
          <c:extLst>
            <c:ext xmlns:c16="http://schemas.microsoft.com/office/drawing/2014/chart" uri="{C3380CC4-5D6E-409C-BE32-E72D297353CC}">
              <c16:uniqueId val="{00000001-9EDA-41D1-9E4C-EF572071A4D3}"/>
            </c:ext>
          </c:extLst>
        </c:ser>
        <c:dLbls>
          <c:showLegendKey val="0"/>
          <c:showVal val="0"/>
          <c:showCatName val="0"/>
          <c:showSerName val="0"/>
          <c:showPercent val="0"/>
          <c:showBubbleSize val="0"/>
        </c:dLbls>
        <c:smooth val="0"/>
        <c:axId val="929261824"/>
        <c:axId val="929263072"/>
      </c:lineChart>
      <c:catAx>
        <c:axId val="92926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9263072"/>
        <c:crosses val="autoZero"/>
        <c:auto val="1"/>
        <c:lblAlgn val="ctr"/>
        <c:lblOffset val="100"/>
        <c:noMultiLvlLbl val="0"/>
      </c:catAx>
      <c:valAx>
        <c:axId val="9292630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92618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Distribution</a:t>
            </a:r>
            <a:r>
              <a:rPr lang="en-US" baseline="0"/>
              <a:t> of Clients by Number of Devices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'client level pivots'!$F$31</c:f>
              <c:strCache>
                <c:ptCount val="1"/>
                <c:pt idx="0">
                  <c:v>1 device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 level pivots'!$G$30:$H$30</c:f>
              <c:strCache>
                <c:ptCount val="2"/>
                <c:pt idx="0">
                  <c:v>Control</c:v>
                </c:pt>
                <c:pt idx="1">
                  <c:v>Test</c:v>
                </c:pt>
              </c:strCache>
            </c:strRef>
          </c:cat>
          <c:val>
            <c:numRef>
              <c:f>'client level pivots'!$G$31:$H$31</c:f>
              <c:numCache>
                <c:formatCode>0%</c:formatCode>
                <c:ptCount val="2"/>
                <c:pt idx="0">
                  <c:v>0.89</c:v>
                </c:pt>
                <c:pt idx="1">
                  <c:v>0.89</c:v>
                </c:pt>
              </c:numCache>
            </c:numRef>
          </c:val>
          <c:extLst>
            <c:ext xmlns:c16="http://schemas.microsoft.com/office/drawing/2014/chart" uri="{C3380CC4-5D6E-409C-BE32-E72D297353CC}">
              <c16:uniqueId val="{00000000-C40E-4D66-8CEE-A5402414FC3D}"/>
            </c:ext>
          </c:extLst>
        </c:ser>
        <c:ser>
          <c:idx val="1"/>
          <c:order val="1"/>
          <c:tx>
            <c:strRef>
              <c:f>'client level pivots'!$F$32</c:f>
              <c:strCache>
                <c:ptCount val="1"/>
                <c:pt idx="0">
                  <c:v>2+ devices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 level pivots'!$G$30:$H$30</c:f>
              <c:strCache>
                <c:ptCount val="2"/>
                <c:pt idx="0">
                  <c:v>Control</c:v>
                </c:pt>
                <c:pt idx="1">
                  <c:v>Test</c:v>
                </c:pt>
              </c:strCache>
            </c:strRef>
          </c:cat>
          <c:val>
            <c:numRef>
              <c:f>'client level pivots'!$G$32:$H$32</c:f>
              <c:numCache>
                <c:formatCode>0%</c:formatCode>
                <c:ptCount val="2"/>
                <c:pt idx="0">
                  <c:v>0.11</c:v>
                </c:pt>
                <c:pt idx="1">
                  <c:v>0.11</c:v>
                </c:pt>
              </c:numCache>
            </c:numRef>
          </c:val>
          <c:extLst>
            <c:ext xmlns:c16="http://schemas.microsoft.com/office/drawing/2014/chart" uri="{C3380CC4-5D6E-409C-BE32-E72D297353CC}">
              <c16:uniqueId val="{00000001-C40E-4D66-8CEE-A5402414FC3D}"/>
            </c:ext>
          </c:extLst>
        </c:ser>
        <c:dLbls>
          <c:dLblPos val="outEnd"/>
          <c:showLegendKey val="0"/>
          <c:showVal val="1"/>
          <c:showCatName val="0"/>
          <c:showSerName val="0"/>
          <c:showPercent val="0"/>
          <c:showBubbleSize val="0"/>
        </c:dLbls>
        <c:gapWidth val="219"/>
        <c:overlap val="-27"/>
        <c:axId val="1596047136"/>
        <c:axId val="1596049216"/>
      </c:barChart>
      <c:catAx>
        <c:axId val="1596047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6049216"/>
        <c:crosses val="autoZero"/>
        <c:auto val="1"/>
        <c:lblAlgn val="ctr"/>
        <c:lblOffset val="100"/>
        <c:noMultiLvlLbl val="0"/>
      </c:catAx>
      <c:valAx>
        <c:axId val="159604921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60471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2400" dirty="0"/>
              <a:t>Distribution of Clients that Completed Each Step</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'client level pivots'!$C$15</c:f>
              <c:strCache>
                <c:ptCount val="1"/>
                <c:pt idx="0">
                  <c:v>Control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 level pivots'!$D$14:$I$14</c:f>
              <c:strCache>
                <c:ptCount val="6"/>
                <c:pt idx="0">
                  <c:v>start</c:v>
                </c:pt>
                <c:pt idx="1">
                  <c:v>step 1</c:v>
                </c:pt>
                <c:pt idx="2">
                  <c:v>step 2</c:v>
                </c:pt>
                <c:pt idx="3">
                  <c:v>step 3</c:v>
                </c:pt>
                <c:pt idx="4">
                  <c:v>confirm</c:v>
                </c:pt>
                <c:pt idx="5">
                  <c:v>completed all steps</c:v>
                </c:pt>
              </c:strCache>
            </c:strRef>
          </c:cat>
          <c:val>
            <c:numRef>
              <c:f>'client level pivots'!$D$15:$I$15</c:f>
              <c:numCache>
                <c:formatCode>0%</c:formatCode>
                <c:ptCount val="6"/>
                <c:pt idx="0">
                  <c:v>0.99628087704690538</c:v>
                </c:pt>
                <c:pt idx="1">
                  <c:v>0.83813488759367194</c:v>
                </c:pt>
                <c:pt idx="2">
                  <c:v>0.77840688315292816</c:v>
                </c:pt>
                <c:pt idx="3">
                  <c:v>0.72356369691923395</c:v>
                </c:pt>
                <c:pt idx="4">
                  <c:v>0.63091867887871222</c:v>
                </c:pt>
                <c:pt idx="5">
                  <c:v>0.62447960033305583</c:v>
                </c:pt>
              </c:numCache>
            </c:numRef>
          </c:val>
          <c:extLst>
            <c:ext xmlns:c16="http://schemas.microsoft.com/office/drawing/2014/chart" uri="{C3380CC4-5D6E-409C-BE32-E72D297353CC}">
              <c16:uniqueId val="{00000000-DD84-4812-96A2-738C2A68FD66}"/>
            </c:ext>
          </c:extLst>
        </c:ser>
        <c:ser>
          <c:idx val="1"/>
          <c:order val="1"/>
          <c:tx>
            <c:strRef>
              <c:f>'client level pivots'!$C$16</c:f>
              <c:strCache>
                <c:ptCount val="1"/>
                <c:pt idx="0">
                  <c:v>Test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 level pivots'!$D$14:$I$14</c:f>
              <c:strCache>
                <c:ptCount val="6"/>
                <c:pt idx="0">
                  <c:v>start</c:v>
                </c:pt>
                <c:pt idx="1">
                  <c:v>step 1</c:v>
                </c:pt>
                <c:pt idx="2">
                  <c:v>step 2</c:v>
                </c:pt>
                <c:pt idx="3">
                  <c:v>step 3</c:v>
                </c:pt>
                <c:pt idx="4">
                  <c:v>confirm</c:v>
                </c:pt>
                <c:pt idx="5">
                  <c:v>completed all steps</c:v>
                </c:pt>
              </c:strCache>
            </c:strRef>
          </c:cat>
          <c:val>
            <c:numRef>
              <c:f>'client level pivots'!$D$16:$I$16</c:f>
              <c:numCache>
                <c:formatCode>0%</c:formatCode>
                <c:ptCount val="6"/>
                <c:pt idx="0">
                  <c:v>0.98896106845954668</c:v>
                </c:pt>
                <c:pt idx="1">
                  <c:v>0.89901421887066735</c:v>
                </c:pt>
                <c:pt idx="2">
                  <c:v>0.82342252305455865</c:v>
                </c:pt>
                <c:pt idx="3">
                  <c:v>0.77049925044292011</c:v>
                </c:pt>
                <c:pt idx="4">
                  <c:v>0.68277835824285649</c:v>
                </c:pt>
                <c:pt idx="5">
                  <c:v>0.66946804161177487</c:v>
                </c:pt>
              </c:numCache>
            </c:numRef>
          </c:val>
          <c:extLst>
            <c:ext xmlns:c16="http://schemas.microsoft.com/office/drawing/2014/chart" uri="{C3380CC4-5D6E-409C-BE32-E72D297353CC}">
              <c16:uniqueId val="{00000001-DD84-4812-96A2-738C2A68FD66}"/>
            </c:ext>
          </c:extLst>
        </c:ser>
        <c:dLbls>
          <c:showLegendKey val="0"/>
          <c:showVal val="1"/>
          <c:showCatName val="0"/>
          <c:showSerName val="0"/>
          <c:showPercent val="0"/>
          <c:showBubbleSize val="0"/>
        </c:dLbls>
        <c:gapWidth val="219"/>
        <c:axId val="1451444496"/>
        <c:axId val="1451439920"/>
      </c:barChart>
      <c:lineChart>
        <c:grouping val="standard"/>
        <c:varyColors val="0"/>
        <c:ser>
          <c:idx val="2"/>
          <c:order val="2"/>
          <c:tx>
            <c:strRef>
              <c:f>'client level pivots'!$C$17</c:f>
              <c:strCache>
                <c:ptCount val="1"/>
                <c:pt idx="0">
                  <c:v>Test VS Control</c:v>
                </c:pt>
              </c:strCache>
            </c:strRef>
          </c:tx>
          <c:spPr>
            <a:ln w="28575" cap="rnd">
              <a:solidFill>
                <a:schemeClr val="tx1">
                  <a:alpha val="0"/>
                </a:schemeClr>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4-DD84-4812-96A2-738C2A68FD66}"/>
                </c:ext>
              </c:extLst>
            </c:dLbl>
            <c:spPr>
              <a:solidFill>
                <a:schemeClr val="tx1"/>
              </a:solid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 level pivots'!$D$14:$I$14</c:f>
              <c:strCache>
                <c:ptCount val="6"/>
                <c:pt idx="0">
                  <c:v>start</c:v>
                </c:pt>
                <c:pt idx="1">
                  <c:v>step 1</c:v>
                </c:pt>
                <c:pt idx="2">
                  <c:v>step 2</c:v>
                </c:pt>
                <c:pt idx="3">
                  <c:v>step 3</c:v>
                </c:pt>
                <c:pt idx="4">
                  <c:v>confirm</c:v>
                </c:pt>
                <c:pt idx="5">
                  <c:v>completed all steps</c:v>
                </c:pt>
              </c:strCache>
            </c:strRef>
          </c:cat>
          <c:val>
            <c:numRef>
              <c:f>'client level pivots'!$D$17:$I$17</c:f>
              <c:numCache>
                <c:formatCode>0%</c:formatCode>
                <c:ptCount val="6"/>
                <c:pt idx="0">
                  <c:v>-7.3471334801240573E-3</c:v>
                </c:pt>
                <c:pt idx="1">
                  <c:v>7.2636674809926083E-2</c:v>
                </c:pt>
                <c:pt idx="2">
                  <c:v>5.7830475135696613E-2</c:v>
                </c:pt>
                <c:pt idx="3">
                  <c:v>6.4867203431469678E-2</c:v>
                </c:pt>
                <c:pt idx="4">
                  <c:v>8.2197089894866959E-2</c:v>
                </c:pt>
                <c:pt idx="5">
                  <c:v>7.2041490634322081E-2</c:v>
                </c:pt>
              </c:numCache>
            </c:numRef>
          </c:val>
          <c:smooth val="0"/>
          <c:extLst>
            <c:ext xmlns:c16="http://schemas.microsoft.com/office/drawing/2014/chart" uri="{C3380CC4-5D6E-409C-BE32-E72D297353CC}">
              <c16:uniqueId val="{00000002-DD84-4812-96A2-738C2A68FD66}"/>
            </c:ext>
          </c:extLst>
        </c:ser>
        <c:dLbls>
          <c:showLegendKey val="0"/>
          <c:showVal val="1"/>
          <c:showCatName val="0"/>
          <c:showSerName val="0"/>
          <c:showPercent val="0"/>
          <c:showBubbleSize val="0"/>
        </c:dLbls>
        <c:marker val="1"/>
        <c:smooth val="0"/>
        <c:axId val="1451444496"/>
        <c:axId val="1451439920"/>
      </c:lineChart>
      <c:catAx>
        <c:axId val="14514444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bg2">
                    <a:lumMod val="25000"/>
                  </a:schemeClr>
                </a:solidFill>
                <a:latin typeface="+mn-lt"/>
                <a:ea typeface="+mn-ea"/>
                <a:cs typeface="+mn-cs"/>
              </a:defRPr>
            </a:pPr>
            <a:endParaRPr lang="en-US"/>
          </a:p>
        </c:txPr>
        <c:crossAx val="1451439920"/>
        <c:crosses val="autoZero"/>
        <c:auto val="1"/>
        <c:lblAlgn val="ctr"/>
        <c:lblOffset val="100"/>
        <c:noMultiLvlLbl val="0"/>
      </c:catAx>
      <c:valAx>
        <c:axId val="1451439920"/>
        <c:scaling>
          <c:orientation val="minMax"/>
        </c:scaling>
        <c:delete val="1"/>
        <c:axPos val="l"/>
        <c:numFmt formatCode="0%" sourceLinked="1"/>
        <c:majorTickMark val="none"/>
        <c:minorTickMark val="none"/>
        <c:tickLblPos val="nextTo"/>
        <c:crossAx val="14514444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Number of Visits Per Client (47 days)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'client level pivots'!$G$43</c:f>
              <c:strCache>
                <c:ptCount val="1"/>
                <c:pt idx="0">
                  <c:v>Control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 level pivots'!$F$44:$F$46</c:f>
              <c:strCache>
                <c:ptCount val="3"/>
                <c:pt idx="0">
                  <c:v>Uncomplete Process</c:v>
                </c:pt>
                <c:pt idx="1">
                  <c:v>Complete Process</c:v>
                </c:pt>
                <c:pt idx="2">
                  <c:v>Total</c:v>
                </c:pt>
              </c:strCache>
            </c:strRef>
          </c:cat>
          <c:val>
            <c:numRef>
              <c:f>'client level pivots'!$G$44:$G$46</c:f>
              <c:numCache>
                <c:formatCode>0.0</c:formatCode>
                <c:ptCount val="3"/>
                <c:pt idx="0">
                  <c:v>1.5855015791848399</c:v>
                </c:pt>
                <c:pt idx="1">
                  <c:v>1.3438324828435686</c:v>
                </c:pt>
                <c:pt idx="2">
                  <c:v>1.4330280321953928</c:v>
                </c:pt>
              </c:numCache>
            </c:numRef>
          </c:val>
          <c:extLst>
            <c:ext xmlns:c16="http://schemas.microsoft.com/office/drawing/2014/chart" uri="{C3380CC4-5D6E-409C-BE32-E72D297353CC}">
              <c16:uniqueId val="{00000000-82BA-4FC5-BA32-DB224C912C97}"/>
            </c:ext>
          </c:extLst>
        </c:ser>
        <c:ser>
          <c:idx val="1"/>
          <c:order val="1"/>
          <c:tx>
            <c:strRef>
              <c:f>'client level pivots'!$H$43</c:f>
              <c:strCache>
                <c:ptCount val="1"/>
                <c:pt idx="0">
                  <c:v>Test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 level pivots'!$F$44:$F$46</c:f>
              <c:strCache>
                <c:ptCount val="3"/>
                <c:pt idx="0">
                  <c:v>Uncomplete Process</c:v>
                </c:pt>
                <c:pt idx="1">
                  <c:v>Complete Process</c:v>
                </c:pt>
                <c:pt idx="2">
                  <c:v>Total</c:v>
                </c:pt>
              </c:strCache>
            </c:strRef>
          </c:cat>
          <c:val>
            <c:numRef>
              <c:f>'client level pivots'!$H$44:$H$46</c:f>
              <c:numCache>
                <c:formatCode>0.0</c:formatCode>
                <c:ptCount val="3"/>
                <c:pt idx="0">
                  <c:v>1.5002148073893742</c:v>
                </c:pt>
                <c:pt idx="1">
                  <c:v>1.3942115768463075</c:v>
                </c:pt>
                <c:pt idx="2">
                  <c:v>1.4278380956707399</c:v>
                </c:pt>
              </c:numCache>
            </c:numRef>
          </c:val>
          <c:extLst>
            <c:ext xmlns:c16="http://schemas.microsoft.com/office/drawing/2014/chart" uri="{C3380CC4-5D6E-409C-BE32-E72D297353CC}">
              <c16:uniqueId val="{00000001-82BA-4FC5-BA32-DB224C912C97}"/>
            </c:ext>
          </c:extLst>
        </c:ser>
        <c:dLbls>
          <c:dLblPos val="outEnd"/>
          <c:showLegendKey val="0"/>
          <c:showVal val="1"/>
          <c:showCatName val="0"/>
          <c:showSerName val="0"/>
          <c:showPercent val="0"/>
          <c:showBubbleSize val="0"/>
        </c:dLbls>
        <c:gapWidth val="219"/>
        <c:overlap val="-27"/>
        <c:axId val="1387952"/>
        <c:axId val="1391280"/>
      </c:barChart>
      <c:catAx>
        <c:axId val="13879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1280"/>
        <c:crosses val="autoZero"/>
        <c:auto val="1"/>
        <c:lblAlgn val="ctr"/>
        <c:lblOffset val="100"/>
        <c:noMultiLvlLbl val="0"/>
      </c:catAx>
      <c:valAx>
        <c:axId val="1391280"/>
        <c:scaling>
          <c:orientation val="minMax"/>
        </c:scaling>
        <c:delete val="1"/>
        <c:axPos val="l"/>
        <c:numFmt formatCode="0.0" sourceLinked="1"/>
        <c:majorTickMark val="none"/>
        <c:minorTickMark val="none"/>
        <c:tickLblPos val="nextTo"/>
        <c:crossAx val="1387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Average Number</a:t>
            </a:r>
            <a:r>
              <a:rPr lang="en-US" baseline="0" dirty="0"/>
              <a:t> of Total Steps Per Client</a:t>
            </a:r>
          </a:p>
          <a:p>
            <a:pPr>
              <a:defRPr/>
            </a:pPr>
            <a:r>
              <a:rPr lang="en-US" baseline="0" dirty="0"/>
              <a:t>(including duplicated steps)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'client level pivots'!$G$22</c:f>
              <c:strCache>
                <c:ptCount val="1"/>
                <c:pt idx="0">
                  <c:v>Control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 level pivots'!$F$23:$F$25</c:f>
              <c:strCache>
                <c:ptCount val="3"/>
                <c:pt idx="0">
                  <c:v>Uncomplete Process</c:v>
                </c:pt>
                <c:pt idx="1">
                  <c:v>Complete Process</c:v>
                </c:pt>
                <c:pt idx="2">
                  <c:v>Total</c:v>
                </c:pt>
              </c:strCache>
            </c:strRef>
          </c:cat>
          <c:val>
            <c:numRef>
              <c:f>'client level pivots'!$G$23:$G$25</c:f>
              <c:numCache>
                <c:formatCode>0.0</c:formatCode>
                <c:ptCount val="3"/>
                <c:pt idx="0">
                  <c:v>4.9453067257945307</c:v>
                </c:pt>
                <c:pt idx="1">
                  <c:v>6.8304</c:v>
                </c:pt>
                <c:pt idx="2">
                  <c:v>6.1225090202608934</c:v>
                </c:pt>
              </c:numCache>
            </c:numRef>
          </c:val>
          <c:extLst>
            <c:ext xmlns:c16="http://schemas.microsoft.com/office/drawing/2014/chart" uri="{C3380CC4-5D6E-409C-BE32-E72D297353CC}">
              <c16:uniqueId val="{00000000-29B5-4A73-99ED-2562C354EFC7}"/>
            </c:ext>
          </c:extLst>
        </c:ser>
        <c:ser>
          <c:idx val="1"/>
          <c:order val="1"/>
          <c:tx>
            <c:strRef>
              <c:f>'client level pivots'!$H$22</c:f>
              <c:strCache>
                <c:ptCount val="1"/>
                <c:pt idx="0">
                  <c:v>Test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 level pivots'!$F$23:$F$25</c:f>
              <c:strCache>
                <c:ptCount val="3"/>
                <c:pt idx="0">
                  <c:v>Uncomplete Process</c:v>
                </c:pt>
                <c:pt idx="1">
                  <c:v>Complete Process</c:v>
                </c:pt>
                <c:pt idx="2">
                  <c:v>Total</c:v>
                </c:pt>
              </c:strCache>
            </c:strRef>
          </c:cat>
          <c:val>
            <c:numRef>
              <c:f>'client level pivots'!$H$23:$H$25</c:f>
              <c:numCache>
                <c:formatCode>0.0</c:formatCode>
                <c:ptCount val="3"/>
                <c:pt idx="0">
                  <c:v>5.9989004947773505</c:v>
                </c:pt>
                <c:pt idx="1">
                  <c:v>7.1674017778380943</c:v>
                </c:pt>
                <c:pt idx="2">
                  <c:v>6.7811747603688728</c:v>
                </c:pt>
              </c:numCache>
            </c:numRef>
          </c:val>
          <c:extLst>
            <c:ext xmlns:c16="http://schemas.microsoft.com/office/drawing/2014/chart" uri="{C3380CC4-5D6E-409C-BE32-E72D297353CC}">
              <c16:uniqueId val="{00000001-29B5-4A73-99ED-2562C354EFC7}"/>
            </c:ext>
          </c:extLst>
        </c:ser>
        <c:dLbls>
          <c:dLblPos val="outEnd"/>
          <c:showLegendKey val="0"/>
          <c:showVal val="1"/>
          <c:showCatName val="0"/>
          <c:showSerName val="0"/>
          <c:showPercent val="0"/>
          <c:showBubbleSize val="0"/>
        </c:dLbls>
        <c:gapWidth val="219"/>
        <c:overlap val="-27"/>
        <c:axId val="1541255680"/>
        <c:axId val="1541256512"/>
      </c:barChart>
      <c:catAx>
        <c:axId val="1541255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1256512"/>
        <c:crosses val="autoZero"/>
        <c:auto val="1"/>
        <c:lblAlgn val="ctr"/>
        <c:lblOffset val="100"/>
        <c:noMultiLvlLbl val="0"/>
      </c:catAx>
      <c:valAx>
        <c:axId val="1541256512"/>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12556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Distribution of Clients that Duplicated</a:t>
            </a:r>
            <a:r>
              <a:rPr lang="en-US" baseline="0"/>
              <a:t> a Step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'client level pivots'!$H$97</c:f>
              <c:strCache>
                <c:ptCount val="1"/>
                <c:pt idx="0">
                  <c:v>Control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 level pivots'!$G$98:$G$103</c:f>
              <c:strCache>
                <c:ptCount val="6"/>
                <c:pt idx="0">
                  <c:v>start</c:v>
                </c:pt>
                <c:pt idx="1">
                  <c:v>step 1</c:v>
                </c:pt>
                <c:pt idx="2">
                  <c:v>step 2</c:v>
                </c:pt>
                <c:pt idx="3">
                  <c:v>step 3</c:v>
                </c:pt>
                <c:pt idx="4">
                  <c:v>confirm</c:v>
                </c:pt>
                <c:pt idx="5">
                  <c:v>completed all steps</c:v>
                </c:pt>
              </c:strCache>
            </c:strRef>
          </c:cat>
          <c:val>
            <c:numRef>
              <c:f>'client level pivots'!$H$98:$H$103</c:f>
              <c:numCache>
                <c:formatCode>0%</c:formatCode>
                <c:ptCount val="6"/>
                <c:pt idx="0">
                  <c:v>0.33340762201916646</c:v>
                </c:pt>
                <c:pt idx="1">
                  <c:v>0.24736737532286907</c:v>
                </c:pt>
                <c:pt idx="2">
                  <c:v>0.23910718105968765</c:v>
                </c:pt>
                <c:pt idx="3">
                  <c:v>0.21043344840813194</c:v>
                </c:pt>
                <c:pt idx="4">
                  <c:v>2.4722857645609712E-2</c:v>
                </c:pt>
                <c:pt idx="5">
                  <c:v>0.30335831251734663</c:v>
                </c:pt>
              </c:numCache>
            </c:numRef>
          </c:val>
          <c:extLst>
            <c:ext xmlns:c16="http://schemas.microsoft.com/office/drawing/2014/chart" uri="{C3380CC4-5D6E-409C-BE32-E72D297353CC}">
              <c16:uniqueId val="{00000000-8DE4-4A33-BAD3-F7C6730E845E}"/>
            </c:ext>
          </c:extLst>
        </c:ser>
        <c:ser>
          <c:idx val="1"/>
          <c:order val="1"/>
          <c:tx>
            <c:strRef>
              <c:f>'client level pivots'!$I$97</c:f>
              <c:strCache>
                <c:ptCount val="1"/>
                <c:pt idx="0">
                  <c:v>Test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 level pivots'!$G$98:$G$103</c:f>
              <c:strCache>
                <c:ptCount val="6"/>
                <c:pt idx="0">
                  <c:v>start</c:v>
                </c:pt>
                <c:pt idx="1">
                  <c:v>step 1</c:v>
                </c:pt>
                <c:pt idx="2">
                  <c:v>step 2</c:v>
                </c:pt>
                <c:pt idx="3">
                  <c:v>step 3</c:v>
                </c:pt>
                <c:pt idx="4">
                  <c:v>confirm</c:v>
                </c:pt>
                <c:pt idx="5">
                  <c:v>completed all steps</c:v>
                </c:pt>
              </c:strCache>
            </c:strRef>
          </c:cat>
          <c:val>
            <c:numRef>
              <c:f>'client level pivots'!$I$98:$I$103</c:f>
              <c:numCache>
                <c:formatCode>0%</c:formatCode>
                <c:ptCount val="6"/>
                <c:pt idx="0">
                  <c:v>0.43863114377583828</c:v>
                </c:pt>
                <c:pt idx="1">
                  <c:v>0.33102577059120769</c:v>
                </c:pt>
                <c:pt idx="2">
                  <c:v>0.21549155908639522</c:v>
                </c:pt>
                <c:pt idx="3">
                  <c:v>0.14680738164023346</c:v>
                </c:pt>
                <c:pt idx="4">
                  <c:v>0.20206254158349968</c:v>
                </c:pt>
                <c:pt idx="5">
                  <c:v>0.36310362058783446</c:v>
                </c:pt>
              </c:numCache>
            </c:numRef>
          </c:val>
          <c:extLst>
            <c:ext xmlns:c16="http://schemas.microsoft.com/office/drawing/2014/chart" uri="{C3380CC4-5D6E-409C-BE32-E72D297353CC}">
              <c16:uniqueId val="{00000001-8DE4-4A33-BAD3-F7C6730E845E}"/>
            </c:ext>
          </c:extLst>
        </c:ser>
        <c:dLbls>
          <c:dLblPos val="outEnd"/>
          <c:showLegendKey val="0"/>
          <c:showVal val="1"/>
          <c:showCatName val="0"/>
          <c:showSerName val="0"/>
          <c:showPercent val="0"/>
          <c:showBubbleSize val="0"/>
        </c:dLbls>
        <c:gapWidth val="219"/>
        <c:overlap val="-27"/>
        <c:axId val="1596044224"/>
        <c:axId val="1596045472"/>
      </c:barChart>
      <c:catAx>
        <c:axId val="1596044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6045472"/>
        <c:crosses val="autoZero"/>
        <c:auto val="1"/>
        <c:lblAlgn val="ctr"/>
        <c:lblOffset val="100"/>
        <c:noMultiLvlLbl val="0"/>
      </c:catAx>
      <c:valAx>
        <c:axId val="159604547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60442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CASE STUDY.xlsx]visits level pivots!PivotTable66</c:name>
    <c:fmtId val="14"/>
  </c:pivotSource>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dirty="0"/>
              <a:t>Average Visit Time </a:t>
            </a:r>
          </a:p>
          <a:p>
            <a:pPr>
              <a:defRPr/>
            </a:pPr>
            <a:r>
              <a:rPr lang="en-US" dirty="0"/>
              <a:t>(Clients with only 1 visit &amp; </a:t>
            </a:r>
          </a:p>
          <a:p>
            <a:pPr>
              <a:defRPr/>
            </a:pPr>
            <a:r>
              <a:rPr lang="en-US" dirty="0"/>
              <a:t>at least 2 events per visit)</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'visits level pivots'!$M$60:$M$61</c:f>
              <c:strCache>
                <c:ptCount val="1"/>
                <c:pt idx="0">
                  <c:v>Control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'visits level pivots'!$L$62:$L$64</c:f>
              <c:strCache>
                <c:ptCount val="2"/>
                <c:pt idx="0">
                  <c:v>Uncomplete Process</c:v>
                </c:pt>
                <c:pt idx="1">
                  <c:v>Complete Process</c:v>
                </c:pt>
              </c:strCache>
            </c:strRef>
          </c:cat>
          <c:val>
            <c:numRef>
              <c:f>'visits level pivots'!$M$62:$M$64</c:f>
              <c:numCache>
                <c:formatCode>0.0</c:formatCode>
                <c:ptCount val="2"/>
                <c:pt idx="0">
                  <c:v>4.334219393485589</c:v>
                </c:pt>
                <c:pt idx="1">
                  <c:v>7.034308636149162</c:v>
                </c:pt>
              </c:numCache>
            </c:numRef>
          </c:val>
          <c:extLst>
            <c:ext xmlns:c16="http://schemas.microsoft.com/office/drawing/2014/chart" uri="{C3380CC4-5D6E-409C-BE32-E72D297353CC}">
              <c16:uniqueId val="{00000000-9483-4C3F-ACDF-D4B74AB636B0}"/>
            </c:ext>
          </c:extLst>
        </c:ser>
        <c:ser>
          <c:idx val="1"/>
          <c:order val="1"/>
          <c:tx>
            <c:strRef>
              <c:f>'visits level pivots'!$N$60:$N$61</c:f>
              <c:strCache>
                <c:ptCount val="1"/>
                <c:pt idx="0">
                  <c:v>Test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'visits level pivots'!$L$62:$L$64</c:f>
              <c:strCache>
                <c:ptCount val="2"/>
                <c:pt idx="0">
                  <c:v>Uncomplete Process</c:v>
                </c:pt>
                <c:pt idx="1">
                  <c:v>Complete Process</c:v>
                </c:pt>
              </c:strCache>
            </c:strRef>
          </c:cat>
          <c:val>
            <c:numRef>
              <c:f>'visits level pivots'!$N$62:$N$64</c:f>
              <c:numCache>
                <c:formatCode>0.0</c:formatCode>
                <c:ptCount val="2"/>
                <c:pt idx="0">
                  <c:v>5.5938957296306135</c:v>
                </c:pt>
                <c:pt idx="1">
                  <c:v>6.9331026847495325</c:v>
                </c:pt>
              </c:numCache>
            </c:numRef>
          </c:val>
          <c:extLst>
            <c:ext xmlns:c16="http://schemas.microsoft.com/office/drawing/2014/chart" uri="{C3380CC4-5D6E-409C-BE32-E72D297353CC}">
              <c16:uniqueId val="{00000001-9483-4C3F-ACDF-D4B74AB636B0}"/>
            </c:ext>
          </c:extLst>
        </c:ser>
        <c:dLbls>
          <c:dLblPos val="outEnd"/>
          <c:showLegendKey val="0"/>
          <c:showVal val="1"/>
          <c:showCatName val="0"/>
          <c:showSerName val="0"/>
          <c:showPercent val="0"/>
          <c:showBubbleSize val="0"/>
        </c:dLbls>
        <c:gapWidth val="219"/>
        <c:overlap val="-27"/>
        <c:axId val="1035014048"/>
        <c:axId val="1035014464"/>
      </c:barChart>
      <c:catAx>
        <c:axId val="1035014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35014464"/>
        <c:crosses val="autoZero"/>
        <c:auto val="1"/>
        <c:lblAlgn val="ctr"/>
        <c:lblOffset val="100"/>
        <c:noMultiLvlLbl val="0"/>
      </c:catAx>
      <c:valAx>
        <c:axId val="103501446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350140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a:t>Visit Time Distribution for Uncompleted Visits</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'unconfirmed visit time'!$J$31</c:f>
              <c:strCache>
                <c:ptCount val="1"/>
                <c:pt idx="0">
                  <c:v>Control</c:v>
                </c:pt>
              </c:strCache>
            </c:strRef>
          </c:tx>
          <c:spPr>
            <a:solidFill>
              <a:schemeClr val="accent1"/>
            </a:solidFill>
            <a:ln>
              <a:noFill/>
            </a:ln>
            <a:effectLst/>
          </c:spPr>
          <c:invertIfNegative val="0"/>
          <c:cat>
            <c:strRef>
              <c:f>'unconfirmed visit time'!$I$32:$I$39</c:f>
              <c:strCache>
                <c:ptCount val="8"/>
                <c:pt idx="0">
                  <c:v>&lt;1</c:v>
                </c:pt>
                <c:pt idx="1">
                  <c:v>1</c:v>
                </c:pt>
                <c:pt idx="2">
                  <c:v>2</c:v>
                </c:pt>
                <c:pt idx="3">
                  <c:v>3</c:v>
                </c:pt>
                <c:pt idx="4">
                  <c:v>4</c:v>
                </c:pt>
                <c:pt idx="5">
                  <c:v>5-9</c:v>
                </c:pt>
                <c:pt idx="6">
                  <c:v>10-30</c:v>
                </c:pt>
                <c:pt idx="7">
                  <c:v>30+</c:v>
                </c:pt>
              </c:strCache>
            </c:strRef>
          </c:cat>
          <c:val>
            <c:numRef>
              <c:f>'unconfirmed visit time'!$J$32:$J$39</c:f>
              <c:numCache>
                <c:formatCode>0.0%</c:formatCode>
                <c:ptCount val="8"/>
                <c:pt idx="0">
                  <c:v>0.1606140022463497</c:v>
                </c:pt>
                <c:pt idx="1">
                  <c:v>0.25870460501684761</c:v>
                </c:pt>
                <c:pt idx="2">
                  <c:v>0.13889928865593409</c:v>
                </c:pt>
                <c:pt idx="3">
                  <c:v>0.10333208536128791</c:v>
                </c:pt>
                <c:pt idx="4">
                  <c:v>7.7873455634593788E-2</c:v>
                </c:pt>
                <c:pt idx="5">
                  <c:v>0.14676151254211908</c:v>
                </c:pt>
                <c:pt idx="6">
                  <c:v>0.1</c:v>
                </c:pt>
                <c:pt idx="7">
                  <c:v>1.4999999999999999E-2</c:v>
                </c:pt>
              </c:numCache>
            </c:numRef>
          </c:val>
          <c:extLst>
            <c:ext xmlns:c16="http://schemas.microsoft.com/office/drawing/2014/chart" uri="{C3380CC4-5D6E-409C-BE32-E72D297353CC}">
              <c16:uniqueId val="{00000000-D377-44E8-BBB0-27E9EA0CDCBB}"/>
            </c:ext>
          </c:extLst>
        </c:ser>
        <c:ser>
          <c:idx val="1"/>
          <c:order val="1"/>
          <c:tx>
            <c:strRef>
              <c:f>'unconfirmed visit time'!$K$31</c:f>
              <c:strCache>
                <c:ptCount val="1"/>
                <c:pt idx="0">
                  <c:v>Test</c:v>
                </c:pt>
              </c:strCache>
            </c:strRef>
          </c:tx>
          <c:spPr>
            <a:solidFill>
              <a:schemeClr val="accent2"/>
            </a:solidFill>
            <a:ln>
              <a:noFill/>
            </a:ln>
            <a:effectLst/>
          </c:spPr>
          <c:invertIfNegative val="0"/>
          <c:cat>
            <c:strRef>
              <c:f>'unconfirmed visit time'!$I$32:$I$39</c:f>
              <c:strCache>
                <c:ptCount val="8"/>
                <c:pt idx="0">
                  <c:v>&lt;1</c:v>
                </c:pt>
                <c:pt idx="1">
                  <c:v>1</c:v>
                </c:pt>
                <c:pt idx="2">
                  <c:v>2</c:v>
                </c:pt>
                <c:pt idx="3">
                  <c:v>3</c:v>
                </c:pt>
                <c:pt idx="4">
                  <c:v>4</c:v>
                </c:pt>
                <c:pt idx="5">
                  <c:v>5-9</c:v>
                </c:pt>
                <c:pt idx="6">
                  <c:v>10-30</c:v>
                </c:pt>
                <c:pt idx="7">
                  <c:v>30+</c:v>
                </c:pt>
              </c:strCache>
            </c:strRef>
          </c:cat>
          <c:val>
            <c:numRef>
              <c:f>'unconfirmed visit time'!$K$32:$K$39</c:f>
              <c:numCache>
                <c:formatCode>0.0%</c:formatCode>
                <c:ptCount val="8"/>
                <c:pt idx="0">
                  <c:v>0.13125491223473931</c:v>
                </c:pt>
                <c:pt idx="1">
                  <c:v>0.20172910662824206</c:v>
                </c:pt>
                <c:pt idx="2">
                  <c:v>0.15090385119203564</c:v>
                </c:pt>
                <c:pt idx="3">
                  <c:v>0.1058422845166361</c:v>
                </c:pt>
                <c:pt idx="4">
                  <c:v>7.8857741681949173E-2</c:v>
                </c:pt>
                <c:pt idx="5">
                  <c:v>0.18600995546240504</c:v>
                </c:pt>
                <c:pt idx="6">
                  <c:v>0.122</c:v>
                </c:pt>
                <c:pt idx="7">
                  <c:v>2.5000000000000001E-2</c:v>
                </c:pt>
              </c:numCache>
            </c:numRef>
          </c:val>
          <c:extLst>
            <c:ext xmlns:c16="http://schemas.microsoft.com/office/drawing/2014/chart" uri="{C3380CC4-5D6E-409C-BE32-E72D297353CC}">
              <c16:uniqueId val="{00000001-D377-44E8-BBB0-27E9EA0CDCBB}"/>
            </c:ext>
          </c:extLst>
        </c:ser>
        <c:dLbls>
          <c:showLegendKey val="0"/>
          <c:showVal val="0"/>
          <c:showCatName val="0"/>
          <c:showSerName val="0"/>
          <c:showPercent val="0"/>
          <c:showBubbleSize val="0"/>
        </c:dLbls>
        <c:gapWidth val="150"/>
        <c:axId val="15856543"/>
        <c:axId val="15837407"/>
      </c:barChart>
      <c:lineChart>
        <c:grouping val="standard"/>
        <c:varyColors val="0"/>
        <c:ser>
          <c:idx val="2"/>
          <c:order val="2"/>
          <c:tx>
            <c:strRef>
              <c:f>'unconfirmed visit time'!$L$31</c:f>
              <c:strCache>
                <c:ptCount val="1"/>
                <c:pt idx="0">
                  <c:v>Test VS Control</c:v>
                </c:pt>
              </c:strCache>
            </c:strRef>
          </c:tx>
          <c:spPr>
            <a:ln w="57150" cap="rnd">
              <a:solidFill>
                <a:schemeClr val="tx1"/>
              </a:solidFill>
              <a:prstDash val="solid"/>
              <a:round/>
            </a:ln>
            <a:effectLst/>
          </c:spPr>
          <c:marker>
            <c:symbol val="none"/>
          </c:marker>
          <c:dLbls>
            <c:spPr>
              <a:solidFill>
                <a:schemeClr val="tx1"/>
              </a:solid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'unconfirmed visit time'!$I$32:$I$39</c:f>
              <c:strCache>
                <c:ptCount val="8"/>
                <c:pt idx="0">
                  <c:v>&lt;1</c:v>
                </c:pt>
                <c:pt idx="1">
                  <c:v>1</c:v>
                </c:pt>
                <c:pt idx="2">
                  <c:v>2</c:v>
                </c:pt>
                <c:pt idx="3">
                  <c:v>3</c:v>
                </c:pt>
                <c:pt idx="4">
                  <c:v>4</c:v>
                </c:pt>
                <c:pt idx="5">
                  <c:v>5-9</c:v>
                </c:pt>
                <c:pt idx="6">
                  <c:v>10-30</c:v>
                </c:pt>
                <c:pt idx="7">
                  <c:v>30+</c:v>
                </c:pt>
              </c:strCache>
            </c:strRef>
          </c:cat>
          <c:val>
            <c:numRef>
              <c:f>'unconfirmed visit time'!$L$32:$L$39</c:f>
              <c:numCache>
                <c:formatCode>0%</c:formatCode>
                <c:ptCount val="8"/>
                <c:pt idx="0">
                  <c:v>-0.18279284247321992</c:v>
                </c:pt>
                <c:pt idx="1">
                  <c:v>-0.22023380057303243</c:v>
                </c:pt>
                <c:pt idx="2">
                  <c:v>8.6426378797647585E-2</c:v>
                </c:pt>
                <c:pt idx="3">
                  <c:v>2.4292543275126866E-2</c:v>
                </c:pt>
                <c:pt idx="4">
                  <c:v>1.2639557848491467E-2</c:v>
                </c:pt>
                <c:pt idx="5">
                  <c:v>0.26743007918388706</c:v>
                </c:pt>
                <c:pt idx="6">
                  <c:v>0.21999999999999997</c:v>
                </c:pt>
                <c:pt idx="7">
                  <c:v>0.66666666666666674</c:v>
                </c:pt>
              </c:numCache>
            </c:numRef>
          </c:val>
          <c:smooth val="0"/>
          <c:extLst>
            <c:ext xmlns:c16="http://schemas.microsoft.com/office/drawing/2014/chart" uri="{C3380CC4-5D6E-409C-BE32-E72D297353CC}">
              <c16:uniqueId val="{00000002-D377-44E8-BBB0-27E9EA0CDCBB}"/>
            </c:ext>
          </c:extLst>
        </c:ser>
        <c:dLbls>
          <c:showLegendKey val="0"/>
          <c:showVal val="0"/>
          <c:showCatName val="0"/>
          <c:showSerName val="0"/>
          <c:showPercent val="0"/>
          <c:showBubbleSize val="0"/>
        </c:dLbls>
        <c:marker val="1"/>
        <c:smooth val="0"/>
        <c:axId val="221226895"/>
        <c:axId val="221221071"/>
      </c:lineChart>
      <c:catAx>
        <c:axId val="158565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Visit Time (minutes)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837407"/>
        <c:crosses val="autoZero"/>
        <c:auto val="1"/>
        <c:lblAlgn val="ctr"/>
        <c:lblOffset val="100"/>
        <c:noMultiLvlLbl val="0"/>
      </c:catAx>
      <c:valAx>
        <c:axId val="1583740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856543"/>
        <c:crosses val="autoZero"/>
        <c:crossBetween val="between"/>
      </c:valAx>
      <c:valAx>
        <c:axId val="221221071"/>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21226895"/>
        <c:crosses val="max"/>
        <c:crossBetween val="between"/>
      </c:valAx>
      <c:catAx>
        <c:axId val="221226895"/>
        <c:scaling>
          <c:orientation val="minMax"/>
        </c:scaling>
        <c:delete val="1"/>
        <c:axPos val="b"/>
        <c:numFmt formatCode="General" sourceLinked="1"/>
        <c:majorTickMark val="out"/>
        <c:minorTickMark val="none"/>
        <c:tickLblPos val="nextTo"/>
        <c:crossAx val="221221071"/>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CASE STUDY.xlsx]DUPs and uncompletion time!PivotTable38</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Uncompleted Average</a:t>
            </a:r>
            <a:r>
              <a:rPr lang="en-US" baseline="0" dirty="0"/>
              <a:t> Time With Visits With Duplicates Removed</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c:spPr>
      </c:pivotFmt>
    </c:pivotFmts>
    <c:plotArea>
      <c:layout/>
      <c:barChart>
        <c:barDir val="col"/>
        <c:grouping val="clustered"/>
        <c:varyColors val="0"/>
        <c:ser>
          <c:idx val="0"/>
          <c:order val="0"/>
          <c:tx>
            <c:strRef>
              <c:f>'DUPs and uncompletion time'!$U$8</c:f>
              <c:strCache>
                <c:ptCount val="1"/>
                <c:pt idx="0">
                  <c:v>Total</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4696-4DB3-AD49-252B150046F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'DUPs and uncompletion time'!$T$9:$T$11</c:f>
              <c:strCache>
                <c:ptCount val="2"/>
                <c:pt idx="0">
                  <c:v>Control</c:v>
                </c:pt>
                <c:pt idx="1">
                  <c:v>Test</c:v>
                </c:pt>
              </c:strCache>
            </c:strRef>
          </c:cat>
          <c:val>
            <c:numRef>
              <c:f>'DUPs and uncompletion time'!$U$9:$U$11</c:f>
              <c:numCache>
                <c:formatCode>0.0</c:formatCode>
                <c:ptCount val="2"/>
                <c:pt idx="0">
                  <c:v>2.3280272108843527</c:v>
                </c:pt>
                <c:pt idx="1">
                  <c:v>2.2229094076654992</c:v>
                </c:pt>
              </c:numCache>
            </c:numRef>
          </c:val>
          <c:extLst>
            <c:ext xmlns:c16="http://schemas.microsoft.com/office/drawing/2014/chart" uri="{C3380CC4-5D6E-409C-BE32-E72D297353CC}">
              <c16:uniqueId val="{00000002-4696-4DB3-AD49-252B150046FC}"/>
            </c:ext>
          </c:extLst>
        </c:ser>
        <c:dLbls>
          <c:dLblPos val="outEnd"/>
          <c:showLegendKey val="0"/>
          <c:showVal val="1"/>
          <c:showCatName val="0"/>
          <c:showSerName val="0"/>
          <c:showPercent val="0"/>
          <c:showBubbleSize val="0"/>
        </c:dLbls>
        <c:gapWidth val="219"/>
        <c:overlap val="-27"/>
        <c:axId val="1138055376"/>
        <c:axId val="45086031"/>
      </c:barChart>
      <c:catAx>
        <c:axId val="1138055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086031"/>
        <c:crosses val="autoZero"/>
        <c:auto val="1"/>
        <c:lblAlgn val="ctr"/>
        <c:lblOffset val="100"/>
        <c:noMultiLvlLbl val="0"/>
      </c:catAx>
      <c:valAx>
        <c:axId val="45086031"/>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8055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Visit Time Distribution</a:t>
            </a:r>
            <a:r>
              <a:rPr lang="en-US" baseline="0"/>
              <a:t> for Uncompleted Visits</a:t>
            </a:r>
          </a:p>
          <a:p>
            <a:pPr>
              <a:defRPr/>
            </a:pPr>
            <a:r>
              <a:rPr lang="en-US" baseline="0"/>
              <a:t>Visits with Duplicates Removed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'DUPs and uncompletion time'!$O$15</c:f>
              <c:strCache>
                <c:ptCount val="1"/>
                <c:pt idx="0">
                  <c:v>Control</c:v>
                </c:pt>
              </c:strCache>
            </c:strRef>
          </c:tx>
          <c:spPr>
            <a:solidFill>
              <a:schemeClr val="accent1"/>
            </a:solidFill>
            <a:ln>
              <a:noFill/>
            </a:ln>
            <a:effectLst/>
          </c:spPr>
          <c:invertIfNegative val="0"/>
          <c:cat>
            <c:strRef>
              <c:f>'DUPs and uncompletion time'!$N$16:$N$23</c:f>
              <c:strCache>
                <c:ptCount val="8"/>
                <c:pt idx="0">
                  <c:v>&lt;1</c:v>
                </c:pt>
                <c:pt idx="1">
                  <c:v>1</c:v>
                </c:pt>
                <c:pt idx="2">
                  <c:v>2</c:v>
                </c:pt>
                <c:pt idx="3">
                  <c:v>3</c:v>
                </c:pt>
                <c:pt idx="4">
                  <c:v>4</c:v>
                </c:pt>
                <c:pt idx="5">
                  <c:v>5-9</c:v>
                </c:pt>
                <c:pt idx="6">
                  <c:v>10-30</c:v>
                </c:pt>
                <c:pt idx="7">
                  <c:v>30+</c:v>
                </c:pt>
              </c:strCache>
            </c:strRef>
          </c:cat>
          <c:val>
            <c:numRef>
              <c:f>'DUPs and uncompletion time'!$O$16:$O$23</c:f>
              <c:numCache>
                <c:formatCode>0%</c:formatCode>
                <c:ptCount val="8"/>
                <c:pt idx="0">
                  <c:v>0.21972789115646257</c:v>
                </c:pt>
                <c:pt idx="1">
                  <c:v>0.31020408163265306</c:v>
                </c:pt>
                <c:pt idx="2">
                  <c:v>0.16394557823129252</c:v>
                </c:pt>
                <c:pt idx="3">
                  <c:v>0.11904761904761904</c:v>
                </c:pt>
                <c:pt idx="4">
                  <c:v>7.6190476190476197E-2</c:v>
                </c:pt>
                <c:pt idx="5">
                  <c:v>8.1632653061224483E-2</c:v>
                </c:pt>
                <c:pt idx="6">
                  <c:v>2.5850340136054421E-2</c:v>
                </c:pt>
                <c:pt idx="7">
                  <c:v>3.4013605442176869E-3</c:v>
                </c:pt>
              </c:numCache>
            </c:numRef>
          </c:val>
          <c:extLst>
            <c:ext xmlns:c16="http://schemas.microsoft.com/office/drawing/2014/chart" uri="{C3380CC4-5D6E-409C-BE32-E72D297353CC}">
              <c16:uniqueId val="{00000000-82BC-4BA4-B18C-76D7524F978D}"/>
            </c:ext>
          </c:extLst>
        </c:ser>
        <c:ser>
          <c:idx val="1"/>
          <c:order val="1"/>
          <c:tx>
            <c:strRef>
              <c:f>'DUPs and uncompletion time'!$P$15</c:f>
              <c:strCache>
                <c:ptCount val="1"/>
                <c:pt idx="0">
                  <c:v>Test</c:v>
                </c:pt>
              </c:strCache>
            </c:strRef>
          </c:tx>
          <c:spPr>
            <a:solidFill>
              <a:schemeClr val="accent2"/>
            </a:solidFill>
            <a:ln>
              <a:noFill/>
            </a:ln>
            <a:effectLst/>
          </c:spPr>
          <c:invertIfNegative val="0"/>
          <c:cat>
            <c:strRef>
              <c:f>'DUPs and uncompletion time'!$N$16:$N$23</c:f>
              <c:strCache>
                <c:ptCount val="8"/>
                <c:pt idx="0">
                  <c:v>&lt;1</c:v>
                </c:pt>
                <c:pt idx="1">
                  <c:v>1</c:v>
                </c:pt>
                <c:pt idx="2">
                  <c:v>2</c:v>
                </c:pt>
                <c:pt idx="3">
                  <c:v>3</c:v>
                </c:pt>
                <c:pt idx="4">
                  <c:v>4</c:v>
                </c:pt>
                <c:pt idx="5">
                  <c:v>5-9</c:v>
                </c:pt>
                <c:pt idx="6">
                  <c:v>10-30</c:v>
                </c:pt>
                <c:pt idx="7">
                  <c:v>30+</c:v>
                </c:pt>
              </c:strCache>
            </c:strRef>
          </c:cat>
          <c:val>
            <c:numRef>
              <c:f>'DUPs and uncompletion time'!$P$16:$P$23</c:f>
              <c:numCache>
                <c:formatCode>0%</c:formatCode>
                <c:ptCount val="8"/>
                <c:pt idx="0">
                  <c:v>0.34756097560975607</c:v>
                </c:pt>
                <c:pt idx="1">
                  <c:v>0.25522648083623695</c:v>
                </c:pt>
                <c:pt idx="2">
                  <c:v>0.16463414634146342</c:v>
                </c:pt>
                <c:pt idx="3">
                  <c:v>8.3623693379790948E-2</c:v>
                </c:pt>
                <c:pt idx="4">
                  <c:v>4.3554006968641118E-2</c:v>
                </c:pt>
                <c:pt idx="5">
                  <c:v>6.7944250871080136E-2</c:v>
                </c:pt>
                <c:pt idx="6">
                  <c:v>3.1358885017421602E-2</c:v>
                </c:pt>
                <c:pt idx="7">
                  <c:v>6.0975609756097563E-3</c:v>
                </c:pt>
              </c:numCache>
            </c:numRef>
          </c:val>
          <c:extLst>
            <c:ext xmlns:c16="http://schemas.microsoft.com/office/drawing/2014/chart" uri="{C3380CC4-5D6E-409C-BE32-E72D297353CC}">
              <c16:uniqueId val="{00000001-82BC-4BA4-B18C-76D7524F978D}"/>
            </c:ext>
          </c:extLst>
        </c:ser>
        <c:dLbls>
          <c:showLegendKey val="0"/>
          <c:showVal val="0"/>
          <c:showCatName val="0"/>
          <c:showSerName val="0"/>
          <c:showPercent val="0"/>
          <c:showBubbleSize val="0"/>
        </c:dLbls>
        <c:gapWidth val="219"/>
        <c:axId val="221201519"/>
        <c:axId val="221193615"/>
      </c:barChart>
      <c:lineChart>
        <c:grouping val="standard"/>
        <c:varyColors val="0"/>
        <c:ser>
          <c:idx val="2"/>
          <c:order val="2"/>
          <c:tx>
            <c:strRef>
              <c:f>'DUPs and uncompletion time'!$Q$15</c:f>
              <c:strCache>
                <c:ptCount val="1"/>
                <c:pt idx="0">
                  <c:v>Test VS Control</c:v>
                </c:pt>
              </c:strCache>
            </c:strRef>
          </c:tx>
          <c:spPr>
            <a:ln w="28575" cap="rnd">
              <a:solidFill>
                <a:schemeClr val="tx1"/>
              </a:solidFill>
              <a:round/>
            </a:ln>
            <a:effectLst/>
          </c:spPr>
          <c:marker>
            <c:symbol val="none"/>
          </c:marker>
          <c:dLbls>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'DUPs and uncompletion time'!$N$16:$N$23</c:f>
              <c:strCache>
                <c:ptCount val="8"/>
                <c:pt idx="0">
                  <c:v>&lt;1</c:v>
                </c:pt>
                <c:pt idx="1">
                  <c:v>1</c:v>
                </c:pt>
                <c:pt idx="2">
                  <c:v>2</c:v>
                </c:pt>
                <c:pt idx="3">
                  <c:v>3</c:v>
                </c:pt>
                <c:pt idx="4">
                  <c:v>4</c:v>
                </c:pt>
                <c:pt idx="5">
                  <c:v>5-9</c:v>
                </c:pt>
                <c:pt idx="6">
                  <c:v>10-30</c:v>
                </c:pt>
                <c:pt idx="7">
                  <c:v>30+</c:v>
                </c:pt>
              </c:strCache>
            </c:strRef>
          </c:cat>
          <c:val>
            <c:numRef>
              <c:f>'DUPs and uncompletion time'!$Q$16:$Q$23</c:f>
              <c:numCache>
                <c:formatCode>0%</c:formatCode>
                <c:ptCount val="8"/>
                <c:pt idx="0">
                  <c:v>0.5817790530846485</c:v>
                </c:pt>
                <c:pt idx="1">
                  <c:v>-0.17723042362002561</c:v>
                </c:pt>
                <c:pt idx="2">
                  <c:v>4.1999797591336652E-3</c:v>
                </c:pt>
                <c:pt idx="3">
                  <c:v>-0.29756097560975603</c:v>
                </c:pt>
                <c:pt idx="4">
                  <c:v>-0.42835365853658536</c:v>
                </c:pt>
                <c:pt idx="5">
                  <c:v>-0.16768292682926822</c:v>
                </c:pt>
                <c:pt idx="6">
                  <c:v>0.21309370988446719</c:v>
                </c:pt>
                <c:pt idx="7">
                  <c:v>0.79268292682926833</c:v>
                </c:pt>
              </c:numCache>
            </c:numRef>
          </c:val>
          <c:smooth val="0"/>
          <c:extLst>
            <c:ext xmlns:c16="http://schemas.microsoft.com/office/drawing/2014/chart" uri="{C3380CC4-5D6E-409C-BE32-E72D297353CC}">
              <c16:uniqueId val="{00000002-82BC-4BA4-B18C-76D7524F978D}"/>
            </c:ext>
          </c:extLst>
        </c:ser>
        <c:dLbls>
          <c:showLegendKey val="0"/>
          <c:showVal val="0"/>
          <c:showCatName val="0"/>
          <c:showSerName val="0"/>
          <c:showPercent val="0"/>
          <c:showBubbleSize val="0"/>
        </c:dLbls>
        <c:marker val="1"/>
        <c:smooth val="0"/>
        <c:axId val="1138055792"/>
        <c:axId val="1138056624"/>
      </c:lineChart>
      <c:catAx>
        <c:axId val="2212015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Visit</a:t>
                </a:r>
                <a:r>
                  <a:rPr lang="en-US" baseline="0" dirty="0"/>
                  <a:t> Time (minutes)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1193615"/>
        <c:crosses val="autoZero"/>
        <c:auto val="1"/>
        <c:lblAlgn val="ctr"/>
        <c:lblOffset val="100"/>
        <c:noMultiLvlLbl val="0"/>
      </c:catAx>
      <c:valAx>
        <c:axId val="22119361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1201519"/>
        <c:crosses val="autoZero"/>
        <c:crossBetween val="between"/>
      </c:valAx>
      <c:valAx>
        <c:axId val="1138056624"/>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8055792"/>
        <c:crosses val="max"/>
        <c:crossBetween val="between"/>
      </c:valAx>
      <c:catAx>
        <c:axId val="1138055792"/>
        <c:scaling>
          <c:orientation val="minMax"/>
        </c:scaling>
        <c:delete val="1"/>
        <c:axPos val="b"/>
        <c:numFmt formatCode="General" sourceLinked="1"/>
        <c:majorTickMark val="out"/>
        <c:minorTickMark val="none"/>
        <c:tickLblPos val="nextTo"/>
        <c:crossAx val="113805662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CASE STUDY.xlsx]client_demo pivots!PivotTable11</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t>Years Tenure</a:t>
            </a:r>
          </a:p>
        </c:rich>
      </c:tx>
      <c:layout>
        <c:manualLayout>
          <c:xMode val="edge"/>
          <c:yMode val="edge"/>
          <c:x val="0.28340787497936853"/>
          <c:y val="1.851851851851851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'client_demo pivots'!$B$11:$B$12</c:f>
              <c:strCache>
                <c:ptCount val="1"/>
                <c:pt idx="0">
                  <c:v>[2,6]</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pivots'!$A$13:$A$15</c:f>
              <c:strCache>
                <c:ptCount val="2"/>
                <c:pt idx="0">
                  <c:v>Control</c:v>
                </c:pt>
                <c:pt idx="1">
                  <c:v>Test</c:v>
                </c:pt>
              </c:strCache>
            </c:strRef>
          </c:cat>
          <c:val>
            <c:numRef>
              <c:f>'client_demo pivots'!$B$13:$B$15</c:f>
              <c:numCache>
                <c:formatCode>0%</c:formatCode>
                <c:ptCount val="2"/>
                <c:pt idx="0">
                  <c:v>0.27224040464147575</c:v>
                </c:pt>
                <c:pt idx="1">
                  <c:v>0.27398835354771706</c:v>
                </c:pt>
              </c:numCache>
            </c:numRef>
          </c:val>
          <c:extLst>
            <c:ext xmlns:c16="http://schemas.microsoft.com/office/drawing/2014/chart" uri="{C3380CC4-5D6E-409C-BE32-E72D297353CC}">
              <c16:uniqueId val="{00000000-5420-4515-A023-FA3874A6DC32}"/>
            </c:ext>
          </c:extLst>
        </c:ser>
        <c:ser>
          <c:idx val="1"/>
          <c:order val="1"/>
          <c:tx>
            <c:strRef>
              <c:f>'client_demo pivots'!$C$11:$C$12</c:f>
              <c:strCache>
                <c:ptCount val="1"/>
                <c:pt idx="0">
                  <c:v>(6,11]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pivots'!$A$13:$A$15</c:f>
              <c:strCache>
                <c:ptCount val="2"/>
                <c:pt idx="0">
                  <c:v>Control</c:v>
                </c:pt>
                <c:pt idx="1">
                  <c:v>Test</c:v>
                </c:pt>
              </c:strCache>
            </c:strRef>
          </c:cat>
          <c:val>
            <c:numRef>
              <c:f>'client_demo pivots'!$C$13:$C$15</c:f>
              <c:numCache>
                <c:formatCode>0%</c:formatCode>
                <c:ptCount val="2"/>
                <c:pt idx="0">
                  <c:v>0.25421855740213373</c:v>
                </c:pt>
                <c:pt idx="1">
                  <c:v>0.25904083676421497</c:v>
                </c:pt>
              </c:numCache>
            </c:numRef>
          </c:val>
          <c:extLst>
            <c:ext xmlns:c16="http://schemas.microsoft.com/office/drawing/2014/chart" uri="{C3380CC4-5D6E-409C-BE32-E72D297353CC}">
              <c16:uniqueId val="{00000001-5420-4515-A023-FA3874A6DC32}"/>
            </c:ext>
          </c:extLst>
        </c:ser>
        <c:ser>
          <c:idx val="2"/>
          <c:order val="2"/>
          <c:tx>
            <c:strRef>
              <c:f>'client_demo pivots'!$D$11:$D$12</c:f>
              <c:strCache>
                <c:ptCount val="1"/>
                <c:pt idx="0">
                  <c:v>(11,16]</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pivots'!$A$13:$A$15</c:f>
              <c:strCache>
                <c:ptCount val="2"/>
                <c:pt idx="0">
                  <c:v>Control</c:v>
                </c:pt>
                <c:pt idx="1">
                  <c:v>Test</c:v>
                </c:pt>
              </c:strCache>
            </c:strRef>
          </c:cat>
          <c:val>
            <c:numRef>
              <c:f>'client_demo pivots'!$D$13:$D$15</c:f>
              <c:numCache>
                <c:formatCode>0%</c:formatCode>
                <c:ptCount val="2"/>
                <c:pt idx="0">
                  <c:v>0.25736387979767927</c:v>
                </c:pt>
                <c:pt idx="1">
                  <c:v>0.25714921553354847</c:v>
                </c:pt>
              </c:numCache>
            </c:numRef>
          </c:val>
          <c:extLst>
            <c:ext xmlns:c16="http://schemas.microsoft.com/office/drawing/2014/chart" uri="{C3380CC4-5D6E-409C-BE32-E72D297353CC}">
              <c16:uniqueId val="{00000002-5420-4515-A023-FA3874A6DC32}"/>
            </c:ext>
          </c:extLst>
        </c:ser>
        <c:ser>
          <c:idx val="3"/>
          <c:order val="3"/>
          <c:tx>
            <c:strRef>
              <c:f>'client_demo pivots'!$E$11:$E$12</c:f>
              <c:strCache>
                <c:ptCount val="1"/>
                <c:pt idx="0">
                  <c:v>(16,62]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pivots'!$A$13:$A$15</c:f>
              <c:strCache>
                <c:ptCount val="2"/>
                <c:pt idx="0">
                  <c:v>Control</c:v>
                </c:pt>
                <c:pt idx="1">
                  <c:v>Test</c:v>
                </c:pt>
              </c:strCache>
            </c:strRef>
          </c:cat>
          <c:val>
            <c:numRef>
              <c:f>'client_demo pivots'!$E$13:$E$15</c:f>
              <c:numCache>
                <c:formatCode>0%</c:formatCode>
                <c:ptCount val="2"/>
                <c:pt idx="0">
                  <c:v>0.21617715815871127</c:v>
                </c:pt>
                <c:pt idx="1">
                  <c:v>0.20982159415451948</c:v>
                </c:pt>
              </c:numCache>
            </c:numRef>
          </c:val>
          <c:extLst>
            <c:ext xmlns:c16="http://schemas.microsoft.com/office/drawing/2014/chart" uri="{C3380CC4-5D6E-409C-BE32-E72D297353CC}">
              <c16:uniqueId val="{00000003-5420-4515-A023-FA3874A6DC32}"/>
            </c:ext>
          </c:extLst>
        </c:ser>
        <c:dLbls>
          <c:dLblPos val="ctr"/>
          <c:showLegendKey val="0"/>
          <c:showVal val="1"/>
          <c:showCatName val="0"/>
          <c:showSerName val="0"/>
          <c:showPercent val="0"/>
          <c:showBubbleSize val="0"/>
        </c:dLbls>
        <c:gapWidth val="219"/>
        <c:overlap val="100"/>
        <c:axId val="1164955488"/>
        <c:axId val="1164958400"/>
      </c:barChart>
      <c:catAx>
        <c:axId val="1164955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958400"/>
        <c:crosses val="autoZero"/>
        <c:auto val="1"/>
        <c:lblAlgn val="ctr"/>
        <c:lblOffset val="100"/>
        <c:noMultiLvlLbl val="0"/>
      </c:catAx>
      <c:valAx>
        <c:axId val="116495840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955488"/>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CASE STUDY.xlsx]client_demo pivots!PivotTable12</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'client_demo pivots'!$B$20:$B$21</c:f>
              <c:strCache>
                <c:ptCount val="1"/>
                <c:pt idx="0">
                  <c:v>[14,33]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pivots'!$A$22:$A$24</c:f>
              <c:strCache>
                <c:ptCount val="2"/>
                <c:pt idx="0">
                  <c:v>Control</c:v>
                </c:pt>
                <c:pt idx="1">
                  <c:v>Test</c:v>
                </c:pt>
              </c:strCache>
            </c:strRef>
          </c:cat>
          <c:val>
            <c:numRef>
              <c:f>'client_demo pivots'!$B$22:$B$24</c:f>
              <c:numCache>
                <c:formatCode>0%</c:formatCode>
                <c:ptCount val="2"/>
                <c:pt idx="0">
                  <c:v>0.23191362747598401</c:v>
                </c:pt>
                <c:pt idx="1">
                  <c:v>0.23845554690107934</c:v>
                </c:pt>
              </c:numCache>
            </c:numRef>
          </c:val>
          <c:extLst>
            <c:ext xmlns:c16="http://schemas.microsoft.com/office/drawing/2014/chart" uri="{C3380CC4-5D6E-409C-BE32-E72D297353CC}">
              <c16:uniqueId val="{00000000-53B1-466A-9AA7-DAA92A84E830}"/>
            </c:ext>
          </c:extLst>
        </c:ser>
        <c:ser>
          <c:idx val="1"/>
          <c:order val="1"/>
          <c:tx>
            <c:strRef>
              <c:f>'client_demo pivots'!$C$20:$C$21</c:f>
              <c:strCache>
                <c:ptCount val="1"/>
                <c:pt idx="0">
                  <c:v>(33,47]</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pivots'!$A$22:$A$24</c:f>
              <c:strCache>
                <c:ptCount val="2"/>
                <c:pt idx="0">
                  <c:v>Control</c:v>
                </c:pt>
                <c:pt idx="1">
                  <c:v>Test</c:v>
                </c:pt>
              </c:strCache>
            </c:strRef>
          </c:cat>
          <c:val>
            <c:numRef>
              <c:f>'client_demo pivots'!$C$22:$C$24</c:f>
              <c:numCache>
                <c:formatCode>0%</c:formatCode>
                <c:ptCount val="2"/>
                <c:pt idx="0">
                  <c:v>0.25027629006205898</c:v>
                </c:pt>
                <c:pt idx="1">
                  <c:v>0.25273543266199328</c:v>
                </c:pt>
              </c:numCache>
            </c:numRef>
          </c:val>
          <c:extLst>
            <c:ext xmlns:c16="http://schemas.microsoft.com/office/drawing/2014/chart" uri="{C3380CC4-5D6E-409C-BE32-E72D297353CC}">
              <c16:uniqueId val="{00000001-53B1-466A-9AA7-DAA92A84E830}"/>
            </c:ext>
          </c:extLst>
        </c:ser>
        <c:ser>
          <c:idx val="2"/>
          <c:order val="2"/>
          <c:tx>
            <c:strRef>
              <c:f>'client_demo pivots'!$D$20:$D$21</c:f>
              <c:strCache>
                <c:ptCount val="1"/>
                <c:pt idx="0">
                  <c:v>(47,59]</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pivots'!$A$22:$A$24</c:f>
              <c:strCache>
                <c:ptCount val="2"/>
                <c:pt idx="0">
                  <c:v>Control</c:v>
                </c:pt>
                <c:pt idx="1">
                  <c:v>Test</c:v>
                </c:pt>
              </c:strCache>
            </c:strRef>
          </c:cat>
          <c:val>
            <c:numRef>
              <c:f>'client_demo pivots'!$D$22:$D$24</c:f>
              <c:numCache>
                <c:formatCode>0%</c:formatCode>
                <c:ptCount val="2"/>
                <c:pt idx="0">
                  <c:v>0.25418685709427868</c:v>
                </c:pt>
                <c:pt idx="1">
                  <c:v>0.25054708653239866</c:v>
                </c:pt>
              </c:numCache>
            </c:numRef>
          </c:val>
          <c:extLst>
            <c:ext xmlns:c16="http://schemas.microsoft.com/office/drawing/2014/chart" uri="{C3380CC4-5D6E-409C-BE32-E72D297353CC}">
              <c16:uniqueId val="{00000002-53B1-466A-9AA7-DAA92A84E830}"/>
            </c:ext>
          </c:extLst>
        </c:ser>
        <c:ser>
          <c:idx val="3"/>
          <c:order val="3"/>
          <c:tx>
            <c:strRef>
              <c:f>'client_demo pivots'!$E$20:$E$21</c:f>
              <c:strCache>
                <c:ptCount val="1"/>
                <c:pt idx="0">
                  <c:v>(59,96]</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pivots'!$A$22:$A$24</c:f>
              <c:strCache>
                <c:ptCount val="2"/>
                <c:pt idx="0">
                  <c:v>Control</c:v>
                </c:pt>
                <c:pt idx="1">
                  <c:v>Test</c:v>
                </c:pt>
              </c:strCache>
            </c:strRef>
          </c:cat>
          <c:val>
            <c:numRef>
              <c:f>'client_demo pivots'!$E$22:$E$24</c:f>
              <c:numCache>
                <c:formatCode>0%</c:formatCode>
                <c:ptCount val="2"/>
                <c:pt idx="0">
                  <c:v>0.26362322536767829</c:v>
                </c:pt>
                <c:pt idx="1">
                  <c:v>0.25826193390452878</c:v>
                </c:pt>
              </c:numCache>
            </c:numRef>
          </c:val>
          <c:extLst>
            <c:ext xmlns:c16="http://schemas.microsoft.com/office/drawing/2014/chart" uri="{C3380CC4-5D6E-409C-BE32-E72D297353CC}">
              <c16:uniqueId val="{00000003-53B1-466A-9AA7-DAA92A84E830}"/>
            </c:ext>
          </c:extLst>
        </c:ser>
        <c:dLbls>
          <c:dLblPos val="ctr"/>
          <c:showLegendKey val="0"/>
          <c:showVal val="1"/>
          <c:showCatName val="0"/>
          <c:showSerName val="0"/>
          <c:showPercent val="0"/>
          <c:showBubbleSize val="0"/>
        </c:dLbls>
        <c:gapWidth val="219"/>
        <c:overlap val="100"/>
        <c:axId val="15887743"/>
        <c:axId val="15889823"/>
      </c:barChart>
      <c:catAx>
        <c:axId val="15887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89823"/>
        <c:crosses val="autoZero"/>
        <c:auto val="1"/>
        <c:lblAlgn val="ctr"/>
        <c:lblOffset val="100"/>
        <c:noMultiLvlLbl val="0"/>
      </c:catAx>
      <c:valAx>
        <c:axId val="15889823"/>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87743"/>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CASE STUDY.xlsx]client_demo pivots!PivotTable13</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t>Balance</a:t>
            </a:r>
            <a:endParaRPr lang="en-US" dirty="0"/>
          </a:p>
        </c:rich>
      </c:tx>
      <c:layout>
        <c:manualLayout>
          <c:xMode val="edge"/>
          <c:yMode val="edge"/>
          <c:x val="0.34731528791923766"/>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'client_demo pivots'!$B$30:$B$31</c:f>
              <c:strCache>
                <c:ptCount val="1"/>
                <c:pt idx="0">
                  <c:v>[14K - 37K]</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pivots'!$A$32:$A$34</c:f>
              <c:strCache>
                <c:ptCount val="2"/>
                <c:pt idx="0">
                  <c:v>Control</c:v>
                </c:pt>
                <c:pt idx="1">
                  <c:v>Test</c:v>
                </c:pt>
              </c:strCache>
            </c:strRef>
          </c:cat>
          <c:val>
            <c:numRef>
              <c:f>'client_demo pivots'!$B$32:$B$34</c:f>
              <c:numCache>
                <c:formatCode>0%</c:formatCode>
                <c:ptCount val="2"/>
                <c:pt idx="0">
                  <c:v>0.21383941854040039</c:v>
                </c:pt>
                <c:pt idx="1">
                  <c:v>0.21812989132450578</c:v>
                </c:pt>
              </c:numCache>
            </c:numRef>
          </c:val>
          <c:extLst>
            <c:ext xmlns:c16="http://schemas.microsoft.com/office/drawing/2014/chart" uri="{C3380CC4-5D6E-409C-BE32-E72D297353CC}">
              <c16:uniqueId val="{00000000-066C-44FA-A19E-E8FACF33B4B6}"/>
            </c:ext>
          </c:extLst>
        </c:ser>
        <c:ser>
          <c:idx val="1"/>
          <c:order val="1"/>
          <c:tx>
            <c:strRef>
              <c:f>'client_demo pivots'!$C$30:$C$31</c:f>
              <c:strCache>
                <c:ptCount val="1"/>
                <c:pt idx="0">
                  <c:v>(37K - 63,K]</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pivots'!$A$32:$A$34</c:f>
              <c:strCache>
                <c:ptCount val="2"/>
                <c:pt idx="0">
                  <c:v>Control</c:v>
                </c:pt>
                <c:pt idx="1">
                  <c:v>Test</c:v>
                </c:pt>
              </c:strCache>
            </c:strRef>
          </c:cat>
          <c:val>
            <c:numRef>
              <c:f>'client_demo pivots'!$C$32:$C$34</c:f>
              <c:numCache>
                <c:formatCode>0%</c:formatCode>
                <c:ptCount val="2"/>
                <c:pt idx="0">
                  <c:v>0.26760742976155055</c:v>
                </c:pt>
                <c:pt idx="1">
                  <c:v>0.2678313118949594</c:v>
                </c:pt>
              </c:numCache>
            </c:numRef>
          </c:val>
          <c:extLst>
            <c:ext xmlns:c16="http://schemas.microsoft.com/office/drawing/2014/chart" uri="{C3380CC4-5D6E-409C-BE32-E72D297353CC}">
              <c16:uniqueId val="{00000001-066C-44FA-A19E-E8FACF33B4B6}"/>
            </c:ext>
          </c:extLst>
        </c:ser>
        <c:ser>
          <c:idx val="2"/>
          <c:order val="2"/>
          <c:tx>
            <c:strRef>
              <c:f>'client_demo pivots'!$D$30:$D$31</c:f>
              <c:strCache>
                <c:ptCount val="1"/>
                <c:pt idx="0">
                  <c:v>(63K - 137K]</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pivots'!$A$32:$A$34</c:f>
              <c:strCache>
                <c:ptCount val="2"/>
                <c:pt idx="0">
                  <c:v>Control</c:v>
                </c:pt>
                <c:pt idx="1">
                  <c:v>Test</c:v>
                </c:pt>
              </c:strCache>
            </c:strRef>
          </c:cat>
          <c:val>
            <c:numRef>
              <c:f>'client_demo pivots'!$D$32:$D$34</c:f>
              <c:numCache>
                <c:formatCode>0%</c:formatCode>
                <c:ptCount val="2"/>
                <c:pt idx="0">
                  <c:v>0.26310196795171503</c:v>
                </c:pt>
                <c:pt idx="1">
                  <c:v>0.26052446125885537</c:v>
                </c:pt>
              </c:numCache>
            </c:numRef>
          </c:val>
          <c:extLst>
            <c:ext xmlns:c16="http://schemas.microsoft.com/office/drawing/2014/chart" uri="{C3380CC4-5D6E-409C-BE32-E72D297353CC}">
              <c16:uniqueId val="{00000002-066C-44FA-A19E-E8FACF33B4B6}"/>
            </c:ext>
          </c:extLst>
        </c:ser>
        <c:ser>
          <c:idx val="3"/>
          <c:order val="3"/>
          <c:tx>
            <c:strRef>
              <c:f>'client_demo pivots'!$E$30:$E$31</c:f>
              <c:strCache>
                <c:ptCount val="1"/>
                <c:pt idx="0">
                  <c:v>(137K - 16M]</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pivots'!$A$32:$A$34</c:f>
              <c:strCache>
                <c:ptCount val="2"/>
                <c:pt idx="0">
                  <c:v>Control</c:v>
                </c:pt>
                <c:pt idx="1">
                  <c:v>Test</c:v>
                </c:pt>
              </c:strCache>
            </c:strRef>
          </c:cat>
          <c:val>
            <c:numRef>
              <c:f>'client_demo pivots'!$E$32:$E$34</c:f>
              <c:numCache>
                <c:formatCode>0%</c:formatCode>
                <c:ptCount val="2"/>
                <c:pt idx="0">
                  <c:v>0.25545118374633402</c:v>
                </c:pt>
                <c:pt idx="1">
                  <c:v>0.25351433552167946</c:v>
                </c:pt>
              </c:numCache>
            </c:numRef>
          </c:val>
          <c:extLst>
            <c:ext xmlns:c16="http://schemas.microsoft.com/office/drawing/2014/chart" uri="{C3380CC4-5D6E-409C-BE32-E72D297353CC}">
              <c16:uniqueId val="{00000003-066C-44FA-A19E-E8FACF33B4B6}"/>
            </c:ext>
          </c:extLst>
        </c:ser>
        <c:dLbls>
          <c:dLblPos val="ctr"/>
          <c:showLegendKey val="0"/>
          <c:showVal val="1"/>
          <c:showCatName val="0"/>
          <c:showSerName val="0"/>
          <c:showPercent val="0"/>
          <c:showBubbleSize val="0"/>
        </c:dLbls>
        <c:gapWidth val="150"/>
        <c:overlap val="100"/>
        <c:axId val="15900639"/>
        <c:axId val="15901055"/>
      </c:barChart>
      <c:catAx>
        <c:axId val="15900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01055"/>
        <c:crosses val="autoZero"/>
        <c:auto val="1"/>
        <c:lblAlgn val="ctr"/>
        <c:lblOffset val="100"/>
        <c:noMultiLvlLbl val="0"/>
      </c:catAx>
      <c:valAx>
        <c:axId val="15901055"/>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00639"/>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CASE STUDY.xlsx]client_demo pivots!PivotTable14</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Number</a:t>
            </a:r>
            <a:r>
              <a:rPr lang="en-US" baseline="0" dirty="0"/>
              <a:t> of Calls Last 6 Months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'client_demo pivots'!$B$40:$B$41</c:f>
              <c:strCache>
                <c:ptCount val="1"/>
                <c:pt idx="0">
                  <c:v>[0,1]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pivots'!$A$42:$A$44</c:f>
              <c:strCache>
                <c:ptCount val="2"/>
                <c:pt idx="0">
                  <c:v>Control</c:v>
                </c:pt>
                <c:pt idx="1">
                  <c:v>Test</c:v>
                </c:pt>
              </c:strCache>
            </c:strRef>
          </c:cat>
          <c:val>
            <c:numRef>
              <c:f>'client_demo pivots'!$B$42:$B$44</c:f>
              <c:numCache>
                <c:formatCode>0%</c:formatCode>
                <c:ptCount val="2"/>
                <c:pt idx="0">
                  <c:v>0.30105835848174439</c:v>
                </c:pt>
                <c:pt idx="1">
                  <c:v>0.31738437001594894</c:v>
                </c:pt>
              </c:numCache>
            </c:numRef>
          </c:val>
          <c:extLst>
            <c:ext xmlns:c16="http://schemas.microsoft.com/office/drawing/2014/chart" uri="{C3380CC4-5D6E-409C-BE32-E72D297353CC}">
              <c16:uniqueId val="{00000000-DAC4-47D2-9F54-6DD542BC2CF5}"/>
            </c:ext>
          </c:extLst>
        </c:ser>
        <c:ser>
          <c:idx val="1"/>
          <c:order val="1"/>
          <c:tx>
            <c:strRef>
              <c:f>'client_demo pivots'!$C$40:$C$41</c:f>
              <c:strCache>
                <c:ptCount val="1"/>
                <c:pt idx="0">
                  <c:v>(1,3]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pivots'!$A$42:$A$44</c:f>
              <c:strCache>
                <c:ptCount val="2"/>
                <c:pt idx="0">
                  <c:v>Control</c:v>
                </c:pt>
                <c:pt idx="1">
                  <c:v>Test</c:v>
                </c:pt>
              </c:strCache>
            </c:strRef>
          </c:cat>
          <c:val>
            <c:numRef>
              <c:f>'client_demo pivots'!$C$42:$C$44</c:f>
              <c:numCache>
                <c:formatCode>0%</c:formatCode>
                <c:ptCount val="2"/>
                <c:pt idx="0">
                  <c:v>0.26080673269010074</c:v>
                </c:pt>
                <c:pt idx="1">
                  <c:v>0.25711212492118246</c:v>
                </c:pt>
              </c:numCache>
            </c:numRef>
          </c:val>
          <c:extLst>
            <c:ext xmlns:c16="http://schemas.microsoft.com/office/drawing/2014/chart" uri="{C3380CC4-5D6E-409C-BE32-E72D297353CC}">
              <c16:uniqueId val="{00000001-DAC4-47D2-9F54-6DD542BC2CF5}"/>
            </c:ext>
          </c:extLst>
        </c:ser>
        <c:ser>
          <c:idx val="2"/>
          <c:order val="2"/>
          <c:tx>
            <c:strRef>
              <c:f>'client_demo pivots'!$D$40:$D$41</c:f>
              <c:strCache>
                <c:ptCount val="1"/>
                <c:pt idx="0">
                  <c:v>(3,6]</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pivots'!$A$42:$A$44</c:f>
              <c:strCache>
                <c:ptCount val="2"/>
                <c:pt idx="0">
                  <c:v>Control</c:v>
                </c:pt>
                <c:pt idx="1">
                  <c:v>Test</c:v>
                </c:pt>
              </c:strCache>
            </c:strRef>
          </c:cat>
          <c:val>
            <c:numRef>
              <c:f>'client_demo pivots'!$D$42:$D$44</c:f>
              <c:numCache>
                <c:formatCode>0%</c:formatCode>
                <c:ptCount val="2"/>
                <c:pt idx="0">
                  <c:v>0.43813490882815487</c:v>
                </c:pt>
                <c:pt idx="1">
                  <c:v>0.4255035050628686</c:v>
                </c:pt>
              </c:numCache>
            </c:numRef>
          </c:val>
          <c:extLst>
            <c:ext xmlns:c16="http://schemas.microsoft.com/office/drawing/2014/chart" uri="{C3380CC4-5D6E-409C-BE32-E72D297353CC}">
              <c16:uniqueId val="{00000002-DAC4-47D2-9F54-6DD542BC2CF5}"/>
            </c:ext>
          </c:extLst>
        </c:ser>
        <c:dLbls>
          <c:dLblPos val="ctr"/>
          <c:showLegendKey val="0"/>
          <c:showVal val="1"/>
          <c:showCatName val="0"/>
          <c:showSerName val="0"/>
          <c:showPercent val="0"/>
          <c:showBubbleSize val="0"/>
        </c:dLbls>
        <c:gapWidth val="150"/>
        <c:overlap val="100"/>
        <c:axId val="1780489888"/>
        <c:axId val="1780497792"/>
      </c:barChart>
      <c:catAx>
        <c:axId val="178048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0497792"/>
        <c:crosses val="autoZero"/>
        <c:auto val="1"/>
        <c:lblAlgn val="ctr"/>
        <c:lblOffset val="100"/>
        <c:noMultiLvlLbl val="0"/>
      </c:catAx>
      <c:valAx>
        <c:axId val="178049779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0489888"/>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CASE STUDY.xlsx]client_demo pivots!PivotTable15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Number of Logins</a:t>
            </a:r>
            <a:r>
              <a:rPr lang="en-US" baseline="0" dirty="0"/>
              <a:t> </a:t>
            </a:r>
            <a:r>
              <a:rPr lang="en-US" dirty="0"/>
              <a:t>Last 6 Months </a:t>
            </a:r>
          </a:p>
        </c:rich>
      </c:tx>
      <c:layout>
        <c:manualLayout>
          <c:xMode val="edge"/>
          <c:yMode val="edge"/>
          <c:x val="0.21517018779342723"/>
          <c:y val="1.851851851851851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'client_demo pivots'!$B$49:$B$50</c:f>
              <c:strCache>
                <c:ptCount val="1"/>
                <c:pt idx="0">
                  <c:v>[1,4]</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pivots'!$A$51:$A$53</c:f>
              <c:strCache>
                <c:ptCount val="2"/>
                <c:pt idx="0">
                  <c:v>Control</c:v>
                </c:pt>
                <c:pt idx="1">
                  <c:v>Test</c:v>
                </c:pt>
              </c:strCache>
            </c:strRef>
          </c:cat>
          <c:val>
            <c:numRef>
              <c:f>'client_demo pivots'!$B$51:$B$53</c:f>
              <c:numCache>
                <c:formatCode>0%</c:formatCode>
                <c:ptCount val="2"/>
                <c:pt idx="0">
                  <c:v>0.29204743486207335</c:v>
                </c:pt>
                <c:pt idx="1">
                  <c:v>0.30766662957605428</c:v>
                </c:pt>
              </c:numCache>
            </c:numRef>
          </c:val>
          <c:extLst>
            <c:ext xmlns:c16="http://schemas.microsoft.com/office/drawing/2014/chart" uri="{C3380CC4-5D6E-409C-BE32-E72D297353CC}">
              <c16:uniqueId val="{00000000-1290-480D-8B76-8C89193A72AC}"/>
            </c:ext>
          </c:extLst>
        </c:ser>
        <c:ser>
          <c:idx val="1"/>
          <c:order val="1"/>
          <c:tx>
            <c:strRef>
              <c:f>'client_demo pivots'!$C$49:$C$50</c:f>
              <c:strCache>
                <c:ptCount val="1"/>
                <c:pt idx="0">
                  <c:v>(4,5]</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pivots'!$A$51:$A$53</c:f>
              <c:strCache>
                <c:ptCount val="2"/>
                <c:pt idx="0">
                  <c:v>Control</c:v>
                </c:pt>
                <c:pt idx="1">
                  <c:v>Test</c:v>
                </c:pt>
              </c:strCache>
            </c:strRef>
          </c:cat>
          <c:val>
            <c:numRef>
              <c:f>'client_demo pivots'!$C$51:$C$53</c:f>
              <c:numCache>
                <c:formatCode>0%</c:formatCode>
                <c:ptCount val="2"/>
                <c:pt idx="0">
                  <c:v>0.14791516130403368</c:v>
                </c:pt>
                <c:pt idx="1">
                  <c:v>0.14105559882793664</c:v>
                </c:pt>
              </c:numCache>
            </c:numRef>
          </c:val>
          <c:extLst>
            <c:ext xmlns:c16="http://schemas.microsoft.com/office/drawing/2014/chart" uri="{C3380CC4-5D6E-409C-BE32-E72D297353CC}">
              <c16:uniqueId val="{00000001-1290-480D-8B76-8C89193A72AC}"/>
            </c:ext>
          </c:extLst>
        </c:ser>
        <c:ser>
          <c:idx val="2"/>
          <c:order val="2"/>
          <c:tx>
            <c:strRef>
              <c:f>'client_demo pivots'!$D$49:$D$50</c:f>
              <c:strCache>
                <c:ptCount val="1"/>
                <c:pt idx="0">
                  <c:v>(5,7]</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pivots'!$A$51:$A$53</c:f>
              <c:strCache>
                <c:ptCount val="2"/>
                <c:pt idx="0">
                  <c:v>Control</c:v>
                </c:pt>
                <c:pt idx="1">
                  <c:v>Test</c:v>
                </c:pt>
              </c:strCache>
            </c:strRef>
          </c:cat>
          <c:val>
            <c:numRef>
              <c:f>'client_demo pivots'!$D$51:$D$53</c:f>
              <c:numCache>
                <c:formatCode>0%</c:formatCode>
                <c:ptCount val="2"/>
                <c:pt idx="0">
                  <c:v>0.21366940111361415</c:v>
                </c:pt>
                <c:pt idx="1">
                  <c:v>0.21705426356589147</c:v>
                </c:pt>
              </c:numCache>
            </c:numRef>
          </c:val>
          <c:extLst>
            <c:ext xmlns:c16="http://schemas.microsoft.com/office/drawing/2014/chart" uri="{C3380CC4-5D6E-409C-BE32-E72D297353CC}">
              <c16:uniqueId val="{00000002-1290-480D-8B76-8C89193A72AC}"/>
            </c:ext>
          </c:extLst>
        </c:ser>
        <c:ser>
          <c:idx val="3"/>
          <c:order val="3"/>
          <c:tx>
            <c:strRef>
              <c:f>'client_demo pivots'!$E$49:$E$50</c:f>
              <c:strCache>
                <c:ptCount val="1"/>
                <c:pt idx="0">
                  <c:v>(7,9]</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pivots'!$A$51:$A$53</c:f>
              <c:strCache>
                <c:ptCount val="2"/>
                <c:pt idx="0">
                  <c:v>Control</c:v>
                </c:pt>
                <c:pt idx="1">
                  <c:v>Test</c:v>
                </c:pt>
              </c:strCache>
            </c:strRef>
          </c:cat>
          <c:val>
            <c:numRef>
              <c:f>'client_demo pivots'!$E$51:$E$53</c:f>
              <c:numCache>
                <c:formatCode>0%</c:formatCode>
                <c:ptCount val="2"/>
                <c:pt idx="0">
                  <c:v>0.34636800272027884</c:v>
                </c:pt>
                <c:pt idx="1">
                  <c:v>0.33422350803011758</c:v>
                </c:pt>
              </c:numCache>
            </c:numRef>
          </c:val>
          <c:extLst>
            <c:ext xmlns:c16="http://schemas.microsoft.com/office/drawing/2014/chart" uri="{C3380CC4-5D6E-409C-BE32-E72D297353CC}">
              <c16:uniqueId val="{00000003-1290-480D-8B76-8C89193A72AC}"/>
            </c:ext>
          </c:extLst>
        </c:ser>
        <c:dLbls>
          <c:dLblPos val="ctr"/>
          <c:showLegendKey val="0"/>
          <c:showVal val="1"/>
          <c:showCatName val="0"/>
          <c:showSerName val="0"/>
          <c:showPercent val="0"/>
          <c:showBubbleSize val="0"/>
        </c:dLbls>
        <c:gapWidth val="150"/>
        <c:overlap val="100"/>
        <c:axId val="1663424992"/>
        <c:axId val="1663432896"/>
      </c:barChart>
      <c:catAx>
        <c:axId val="1663424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3432896"/>
        <c:crosses val="autoZero"/>
        <c:auto val="1"/>
        <c:lblAlgn val="ctr"/>
        <c:lblOffset val="100"/>
        <c:noMultiLvlLbl val="0"/>
      </c:catAx>
      <c:valAx>
        <c:axId val="16634328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3424992"/>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CASE STUDY.xlsx]client_demo pivots!PivotTable17</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'client_demo pivots'!$B$73:$B$74</c:f>
              <c:strCache>
                <c:ptCount val="1"/>
                <c:pt idx="0">
                  <c:v>F</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pivots'!$A$75:$A$77</c:f>
              <c:strCache>
                <c:ptCount val="2"/>
                <c:pt idx="0">
                  <c:v>Control</c:v>
                </c:pt>
                <c:pt idx="1">
                  <c:v>Test</c:v>
                </c:pt>
              </c:strCache>
            </c:strRef>
          </c:cat>
          <c:val>
            <c:numRef>
              <c:f>'client_demo pivots'!$B$75:$B$77</c:f>
              <c:numCache>
                <c:formatCode>0%</c:formatCode>
                <c:ptCount val="2"/>
                <c:pt idx="0">
                  <c:v>0.32061036256216263</c:v>
                </c:pt>
                <c:pt idx="1">
                  <c:v>0.32330576059942878</c:v>
                </c:pt>
              </c:numCache>
            </c:numRef>
          </c:val>
          <c:extLst>
            <c:ext xmlns:c16="http://schemas.microsoft.com/office/drawing/2014/chart" uri="{C3380CC4-5D6E-409C-BE32-E72D297353CC}">
              <c16:uniqueId val="{00000000-60A0-401E-ADD8-206E6B34F6FF}"/>
            </c:ext>
          </c:extLst>
        </c:ser>
        <c:ser>
          <c:idx val="1"/>
          <c:order val="1"/>
          <c:tx>
            <c:strRef>
              <c:f>'client_demo pivots'!$C$73:$C$74</c:f>
              <c:strCache>
                <c:ptCount val="1"/>
                <c:pt idx="0">
                  <c:v>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pivots'!$A$75:$A$77</c:f>
              <c:strCache>
                <c:ptCount val="2"/>
                <c:pt idx="0">
                  <c:v>Control</c:v>
                </c:pt>
                <c:pt idx="1">
                  <c:v>Test</c:v>
                </c:pt>
              </c:strCache>
            </c:strRef>
          </c:cat>
          <c:val>
            <c:numRef>
              <c:f>'client_demo pivots'!$C$75:$C$77</c:f>
              <c:numCache>
                <c:formatCode>0%</c:formatCode>
                <c:ptCount val="2"/>
                <c:pt idx="0">
                  <c:v>0.33875972287159434</c:v>
                </c:pt>
                <c:pt idx="1">
                  <c:v>0.33298712860269297</c:v>
                </c:pt>
              </c:numCache>
            </c:numRef>
          </c:val>
          <c:extLst>
            <c:ext xmlns:c16="http://schemas.microsoft.com/office/drawing/2014/chart" uri="{C3380CC4-5D6E-409C-BE32-E72D297353CC}">
              <c16:uniqueId val="{00000001-60A0-401E-ADD8-206E6B34F6FF}"/>
            </c:ext>
          </c:extLst>
        </c:ser>
        <c:ser>
          <c:idx val="2"/>
          <c:order val="2"/>
          <c:tx>
            <c:strRef>
              <c:f>'client_demo pivots'!$D$73:$D$74</c:f>
              <c:strCache>
                <c:ptCount val="1"/>
                <c:pt idx="0">
                  <c:v>U</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'client_demo pivots'!$A$75:$A$77</c:f>
              <c:strCache>
                <c:ptCount val="2"/>
                <c:pt idx="0">
                  <c:v>Control</c:v>
                </c:pt>
                <c:pt idx="1">
                  <c:v>Test</c:v>
                </c:pt>
              </c:strCache>
            </c:strRef>
          </c:cat>
          <c:val>
            <c:numRef>
              <c:f>'client_demo pivots'!$D$75:$D$77</c:f>
              <c:numCache>
                <c:formatCode>0%</c:formatCode>
                <c:ptCount val="2"/>
                <c:pt idx="0">
                  <c:v>0.34062991456624303</c:v>
                </c:pt>
                <c:pt idx="1">
                  <c:v>0.34370711079787825</c:v>
                </c:pt>
              </c:numCache>
            </c:numRef>
          </c:val>
          <c:extLst>
            <c:ext xmlns:c16="http://schemas.microsoft.com/office/drawing/2014/chart" uri="{C3380CC4-5D6E-409C-BE32-E72D297353CC}">
              <c16:uniqueId val="{00000002-60A0-401E-ADD8-206E6B34F6FF}"/>
            </c:ext>
          </c:extLst>
        </c:ser>
        <c:dLbls>
          <c:dLblPos val="ctr"/>
          <c:showLegendKey val="0"/>
          <c:showVal val="1"/>
          <c:showCatName val="0"/>
          <c:showSerName val="0"/>
          <c:showPercent val="0"/>
          <c:showBubbleSize val="0"/>
        </c:dLbls>
        <c:gapWidth val="219"/>
        <c:overlap val="100"/>
        <c:axId val="15850719"/>
        <c:axId val="15862783"/>
      </c:barChart>
      <c:catAx>
        <c:axId val="15850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62783"/>
        <c:crosses val="autoZero"/>
        <c:auto val="1"/>
        <c:lblAlgn val="ctr"/>
        <c:lblOffset val="100"/>
        <c:noMultiLvlLbl val="0"/>
      </c:catAx>
      <c:valAx>
        <c:axId val="1586278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50719"/>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CASE STUDY.xlsx]visits level pivots!PivotTable61</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Unique Visits by Date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'visits level pivots'!$B$5:$B$6</c:f>
              <c:strCache>
                <c:ptCount val="1"/>
                <c:pt idx="0">
                  <c:v>Control</c:v>
                </c:pt>
              </c:strCache>
            </c:strRef>
          </c:tx>
          <c:spPr>
            <a:ln w="28575" cap="rnd">
              <a:solidFill>
                <a:schemeClr val="accent1"/>
              </a:solidFill>
              <a:round/>
            </a:ln>
            <a:effectLst/>
          </c:spPr>
          <c:marker>
            <c:symbol val="none"/>
          </c:marker>
          <c:cat>
            <c:strRef>
              <c:f>'visits level pivots'!$A$7:$A$54</c:f>
              <c:strCache>
                <c:ptCount val="47"/>
                <c:pt idx="0">
                  <c:v>15-Mar</c:v>
                </c:pt>
                <c:pt idx="1">
                  <c:v>16-Mar</c:v>
                </c:pt>
                <c:pt idx="2">
                  <c:v>17-Mar</c:v>
                </c:pt>
                <c:pt idx="3">
                  <c:v>18-Mar</c:v>
                </c:pt>
                <c:pt idx="4">
                  <c:v>19-Mar</c:v>
                </c:pt>
                <c:pt idx="5">
                  <c:v>20-Mar</c:v>
                </c:pt>
                <c:pt idx="6">
                  <c:v>21-Mar</c:v>
                </c:pt>
                <c:pt idx="7">
                  <c:v>22-Mar</c:v>
                </c:pt>
                <c:pt idx="8">
                  <c:v>23-Mar</c:v>
                </c:pt>
                <c:pt idx="9">
                  <c:v>24-Mar</c:v>
                </c:pt>
                <c:pt idx="10">
                  <c:v>25-Mar</c:v>
                </c:pt>
                <c:pt idx="11">
                  <c:v>26-Mar</c:v>
                </c:pt>
                <c:pt idx="12">
                  <c:v>27-Mar</c:v>
                </c:pt>
                <c:pt idx="13">
                  <c:v>28-Mar</c:v>
                </c:pt>
                <c:pt idx="14">
                  <c:v>29-Mar</c:v>
                </c:pt>
                <c:pt idx="15">
                  <c:v>30-Mar</c:v>
                </c:pt>
                <c:pt idx="16">
                  <c:v>31-Mar</c:v>
                </c:pt>
                <c:pt idx="17">
                  <c:v>1-Apr</c:v>
                </c:pt>
                <c:pt idx="18">
                  <c:v>2-Apr</c:v>
                </c:pt>
                <c:pt idx="19">
                  <c:v>3-Apr</c:v>
                </c:pt>
                <c:pt idx="20">
                  <c:v>4-Apr</c:v>
                </c:pt>
                <c:pt idx="21">
                  <c:v>5-Apr</c:v>
                </c:pt>
                <c:pt idx="22">
                  <c:v>6-Apr</c:v>
                </c:pt>
                <c:pt idx="23">
                  <c:v>7-Apr</c:v>
                </c:pt>
                <c:pt idx="24">
                  <c:v>8-Apr</c:v>
                </c:pt>
                <c:pt idx="25">
                  <c:v>9-Apr</c:v>
                </c:pt>
                <c:pt idx="26">
                  <c:v>10-Apr</c:v>
                </c:pt>
                <c:pt idx="27">
                  <c:v>11-Apr</c:v>
                </c:pt>
                <c:pt idx="28">
                  <c:v>12-Apr</c:v>
                </c:pt>
                <c:pt idx="29">
                  <c:v>13-Apr</c:v>
                </c:pt>
                <c:pt idx="30">
                  <c:v>14-Apr</c:v>
                </c:pt>
                <c:pt idx="31">
                  <c:v>15-Apr</c:v>
                </c:pt>
                <c:pt idx="32">
                  <c:v>16-Apr</c:v>
                </c:pt>
                <c:pt idx="33">
                  <c:v>17-Apr</c:v>
                </c:pt>
                <c:pt idx="34">
                  <c:v>18-Apr</c:v>
                </c:pt>
                <c:pt idx="35">
                  <c:v>19-Apr</c:v>
                </c:pt>
                <c:pt idx="36">
                  <c:v>20-Apr</c:v>
                </c:pt>
                <c:pt idx="37">
                  <c:v>21-Apr</c:v>
                </c:pt>
                <c:pt idx="38">
                  <c:v>22-Apr</c:v>
                </c:pt>
                <c:pt idx="39">
                  <c:v>23-Apr</c:v>
                </c:pt>
                <c:pt idx="40">
                  <c:v>24-Apr</c:v>
                </c:pt>
                <c:pt idx="41">
                  <c:v>25-Apr</c:v>
                </c:pt>
                <c:pt idx="42">
                  <c:v>26-Apr</c:v>
                </c:pt>
                <c:pt idx="43">
                  <c:v>27-Apr</c:v>
                </c:pt>
                <c:pt idx="44">
                  <c:v>28-Apr</c:v>
                </c:pt>
                <c:pt idx="45">
                  <c:v>29-Apr</c:v>
                </c:pt>
                <c:pt idx="46">
                  <c:v>30-Apr</c:v>
                </c:pt>
              </c:strCache>
            </c:strRef>
          </c:cat>
          <c:val>
            <c:numRef>
              <c:f>'visits level pivots'!$B$7:$B$54</c:f>
              <c:numCache>
                <c:formatCode>General</c:formatCode>
                <c:ptCount val="47"/>
                <c:pt idx="0">
                  <c:v>121</c:v>
                </c:pt>
                <c:pt idx="1">
                  <c:v>47</c:v>
                </c:pt>
                <c:pt idx="2">
                  <c:v>24</c:v>
                </c:pt>
                <c:pt idx="3">
                  <c:v>27</c:v>
                </c:pt>
                <c:pt idx="4">
                  <c:v>28</c:v>
                </c:pt>
                <c:pt idx="5">
                  <c:v>30</c:v>
                </c:pt>
                <c:pt idx="6">
                  <c:v>21</c:v>
                </c:pt>
                <c:pt idx="7">
                  <c:v>123</c:v>
                </c:pt>
                <c:pt idx="8">
                  <c:v>61</c:v>
                </c:pt>
                <c:pt idx="9">
                  <c:v>43</c:v>
                </c:pt>
                <c:pt idx="10">
                  <c:v>32</c:v>
                </c:pt>
                <c:pt idx="11">
                  <c:v>34</c:v>
                </c:pt>
                <c:pt idx="12">
                  <c:v>28</c:v>
                </c:pt>
                <c:pt idx="13">
                  <c:v>105</c:v>
                </c:pt>
                <c:pt idx="14">
                  <c:v>2915</c:v>
                </c:pt>
                <c:pt idx="15">
                  <c:v>1020</c:v>
                </c:pt>
                <c:pt idx="16">
                  <c:v>647</c:v>
                </c:pt>
                <c:pt idx="17">
                  <c:v>468</c:v>
                </c:pt>
                <c:pt idx="18">
                  <c:v>749</c:v>
                </c:pt>
                <c:pt idx="19">
                  <c:v>637</c:v>
                </c:pt>
                <c:pt idx="20">
                  <c:v>607</c:v>
                </c:pt>
                <c:pt idx="21">
                  <c:v>2334</c:v>
                </c:pt>
                <c:pt idx="22">
                  <c:v>1261</c:v>
                </c:pt>
                <c:pt idx="23">
                  <c:v>951</c:v>
                </c:pt>
                <c:pt idx="24">
                  <c:v>821</c:v>
                </c:pt>
                <c:pt idx="25">
                  <c:v>886</c:v>
                </c:pt>
                <c:pt idx="26">
                  <c:v>578</c:v>
                </c:pt>
                <c:pt idx="27">
                  <c:v>391</c:v>
                </c:pt>
                <c:pt idx="28">
                  <c:v>1731</c:v>
                </c:pt>
                <c:pt idx="29">
                  <c:v>763</c:v>
                </c:pt>
                <c:pt idx="30">
                  <c:v>512</c:v>
                </c:pt>
                <c:pt idx="31">
                  <c:v>520</c:v>
                </c:pt>
                <c:pt idx="32">
                  <c:v>540</c:v>
                </c:pt>
                <c:pt idx="33">
                  <c:v>476</c:v>
                </c:pt>
                <c:pt idx="34">
                  <c:v>323</c:v>
                </c:pt>
                <c:pt idx="35">
                  <c:v>1142</c:v>
                </c:pt>
                <c:pt idx="36">
                  <c:v>497</c:v>
                </c:pt>
                <c:pt idx="37">
                  <c:v>280</c:v>
                </c:pt>
                <c:pt idx="38">
                  <c:v>229</c:v>
                </c:pt>
                <c:pt idx="39">
                  <c:v>285</c:v>
                </c:pt>
                <c:pt idx="40">
                  <c:v>288</c:v>
                </c:pt>
                <c:pt idx="41">
                  <c:v>222</c:v>
                </c:pt>
                <c:pt idx="42">
                  <c:v>162</c:v>
                </c:pt>
                <c:pt idx="43">
                  <c:v>188</c:v>
                </c:pt>
                <c:pt idx="44">
                  <c:v>196</c:v>
                </c:pt>
                <c:pt idx="45">
                  <c:v>26</c:v>
                </c:pt>
                <c:pt idx="46">
                  <c:v>28</c:v>
                </c:pt>
              </c:numCache>
            </c:numRef>
          </c:val>
          <c:smooth val="0"/>
          <c:extLst>
            <c:ext xmlns:c16="http://schemas.microsoft.com/office/drawing/2014/chart" uri="{C3380CC4-5D6E-409C-BE32-E72D297353CC}">
              <c16:uniqueId val="{00000000-C895-456D-9059-DDF38ED857CB}"/>
            </c:ext>
          </c:extLst>
        </c:ser>
        <c:ser>
          <c:idx val="1"/>
          <c:order val="1"/>
          <c:tx>
            <c:strRef>
              <c:f>'visits level pivots'!$C$5:$C$6</c:f>
              <c:strCache>
                <c:ptCount val="1"/>
                <c:pt idx="0">
                  <c:v>Test</c:v>
                </c:pt>
              </c:strCache>
            </c:strRef>
          </c:tx>
          <c:spPr>
            <a:ln w="28575" cap="rnd">
              <a:solidFill>
                <a:schemeClr val="accent2"/>
              </a:solidFill>
              <a:round/>
            </a:ln>
            <a:effectLst/>
          </c:spPr>
          <c:marker>
            <c:symbol val="none"/>
          </c:marker>
          <c:cat>
            <c:strRef>
              <c:f>'visits level pivots'!$A$7:$A$54</c:f>
              <c:strCache>
                <c:ptCount val="47"/>
                <c:pt idx="0">
                  <c:v>15-Mar</c:v>
                </c:pt>
                <c:pt idx="1">
                  <c:v>16-Mar</c:v>
                </c:pt>
                <c:pt idx="2">
                  <c:v>17-Mar</c:v>
                </c:pt>
                <c:pt idx="3">
                  <c:v>18-Mar</c:v>
                </c:pt>
                <c:pt idx="4">
                  <c:v>19-Mar</c:v>
                </c:pt>
                <c:pt idx="5">
                  <c:v>20-Mar</c:v>
                </c:pt>
                <c:pt idx="6">
                  <c:v>21-Mar</c:v>
                </c:pt>
                <c:pt idx="7">
                  <c:v>22-Mar</c:v>
                </c:pt>
                <c:pt idx="8">
                  <c:v>23-Mar</c:v>
                </c:pt>
                <c:pt idx="9">
                  <c:v>24-Mar</c:v>
                </c:pt>
                <c:pt idx="10">
                  <c:v>25-Mar</c:v>
                </c:pt>
                <c:pt idx="11">
                  <c:v>26-Mar</c:v>
                </c:pt>
                <c:pt idx="12">
                  <c:v>27-Mar</c:v>
                </c:pt>
                <c:pt idx="13">
                  <c:v>28-Mar</c:v>
                </c:pt>
                <c:pt idx="14">
                  <c:v>29-Mar</c:v>
                </c:pt>
                <c:pt idx="15">
                  <c:v>30-Mar</c:v>
                </c:pt>
                <c:pt idx="16">
                  <c:v>31-Mar</c:v>
                </c:pt>
                <c:pt idx="17">
                  <c:v>1-Apr</c:v>
                </c:pt>
                <c:pt idx="18">
                  <c:v>2-Apr</c:v>
                </c:pt>
                <c:pt idx="19">
                  <c:v>3-Apr</c:v>
                </c:pt>
                <c:pt idx="20">
                  <c:v>4-Apr</c:v>
                </c:pt>
                <c:pt idx="21">
                  <c:v>5-Apr</c:v>
                </c:pt>
                <c:pt idx="22">
                  <c:v>6-Apr</c:v>
                </c:pt>
                <c:pt idx="23">
                  <c:v>7-Apr</c:v>
                </c:pt>
                <c:pt idx="24">
                  <c:v>8-Apr</c:v>
                </c:pt>
                <c:pt idx="25">
                  <c:v>9-Apr</c:v>
                </c:pt>
                <c:pt idx="26">
                  <c:v>10-Apr</c:v>
                </c:pt>
                <c:pt idx="27">
                  <c:v>11-Apr</c:v>
                </c:pt>
                <c:pt idx="28">
                  <c:v>12-Apr</c:v>
                </c:pt>
                <c:pt idx="29">
                  <c:v>13-Apr</c:v>
                </c:pt>
                <c:pt idx="30">
                  <c:v>14-Apr</c:v>
                </c:pt>
                <c:pt idx="31">
                  <c:v>15-Apr</c:v>
                </c:pt>
                <c:pt idx="32">
                  <c:v>16-Apr</c:v>
                </c:pt>
                <c:pt idx="33">
                  <c:v>17-Apr</c:v>
                </c:pt>
                <c:pt idx="34">
                  <c:v>18-Apr</c:v>
                </c:pt>
                <c:pt idx="35">
                  <c:v>19-Apr</c:v>
                </c:pt>
                <c:pt idx="36">
                  <c:v>20-Apr</c:v>
                </c:pt>
                <c:pt idx="37">
                  <c:v>21-Apr</c:v>
                </c:pt>
                <c:pt idx="38">
                  <c:v>22-Apr</c:v>
                </c:pt>
                <c:pt idx="39">
                  <c:v>23-Apr</c:v>
                </c:pt>
                <c:pt idx="40">
                  <c:v>24-Apr</c:v>
                </c:pt>
                <c:pt idx="41">
                  <c:v>25-Apr</c:v>
                </c:pt>
                <c:pt idx="42">
                  <c:v>26-Apr</c:v>
                </c:pt>
                <c:pt idx="43">
                  <c:v>27-Apr</c:v>
                </c:pt>
                <c:pt idx="44">
                  <c:v>28-Apr</c:v>
                </c:pt>
                <c:pt idx="45">
                  <c:v>29-Apr</c:v>
                </c:pt>
                <c:pt idx="46">
                  <c:v>30-Apr</c:v>
                </c:pt>
              </c:strCache>
            </c:strRef>
          </c:cat>
          <c:val>
            <c:numRef>
              <c:f>'visits level pivots'!$C$7:$C$54</c:f>
              <c:numCache>
                <c:formatCode>General</c:formatCode>
                <c:ptCount val="47"/>
                <c:pt idx="0">
                  <c:v>146</c:v>
                </c:pt>
                <c:pt idx="1">
                  <c:v>56</c:v>
                </c:pt>
                <c:pt idx="2">
                  <c:v>34</c:v>
                </c:pt>
                <c:pt idx="3">
                  <c:v>30</c:v>
                </c:pt>
                <c:pt idx="4">
                  <c:v>31</c:v>
                </c:pt>
                <c:pt idx="5">
                  <c:v>30</c:v>
                </c:pt>
                <c:pt idx="6">
                  <c:v>34</c:v>
                </c:pt>
                <c:pt idx="7">
                  <c:v>163</c:v>
                </c:pt>
                <c:pt idx="8">
                  <c:v>71</c:v>
                </c:pt>
                <c:pt idx="9">
                  <c:v>39</c:v>
                </c:pt>
                <c:pt idx="10">
                  <c:v>40</c:v>
                </c:pt>
                <c:pt idx="11">
                  <c:v>50</c:v>
                </c:pt>
                <c:pt idx="12">
                  <c:v>38</c:v>
                </c:pt>
                <c:pt idx="13">
                  <c:v>188</c:v>
                </c:pt>
                <c:pt idx="14">
                  <c:v>3509</c:v>
                </c:pt>
                <c:pt idx="15">
                  <c:v>1284</c:v>
                </c:pt>
                <c:pt idx="16">
                  <c:v>843</c:v>
                </c:pt>
                <c:pt idx="17">
                  <c:v>628</c:v>
                </c:pt>
                <c:pt idx="18">
                  <c:v>986</c:v>
                </c:pt>
                <c:pt idx="19">
                  <c:v>894</c:v>
                </c:pt>
                <c:pt idx="20">
                  <c:v>926</c:v>
                </c:pt>
                <c:pt idx="21">
                  <c:v>2869</c:v>
                </c:pt>
                <c:pt idx="22">
                  <c:v>1245</c:v>
                </c:pt>
                <c:pt idx="23">
                  <c:v>1003</c:v>
                </c:pt>
                <c:pt idx="24">
                  <c:v>799</c:v>
                </c:pt>
                <c:pt idx="25">
                  <c:v>838</c:v>
                </c:pt>
                <c:pt idx="26">
                  <c:v>761</c:v>
                </c:pt>
                <c:pt idx="27">
                  <c:v>550</c:v>
                </c:pt>
                <c:pt idx="28">
                  <c:v>2057</c:v>
                </c:pt>
                <c:pt idx="29">
                  <c:v>965</c:v>
                </c:pt>
                <c:pt idx="30">
                  <c:v>701</c:v>
                </c:pt>
                <c:pt idx="31">
                  <c:v>712</c:v>
                </c:pt>
                <c:pt idx="32">
                  <c:v>804</c:v>
                </c:pt>
                <c:pt idx="33">
                  <c:v>663</c:v>
                </c:pt>
                <c:pt idx="34">
                  <c:v>440</c:v>
                </c:pt>
                <c:pt idx="35">
                  <c:v>1300</c:v>
                </c:pt>
                <c:pt idx="36">
                  <c:v>574</c:v>
                </c:pt>
                <c:pt idx="37">
                  <c:v>377</c:v>
                </c:pt>
                <c:pt idx="38">
                  <c:v>360</c:v>
                </c:pt>
                <c:pt idx="39">
                  <c:v>402</c:v>
                </c:pt>
                <c:pt idx="40">
                  <c:v>329</c:v>
                </c:pt>
                <c:pt idx="41">
                  <c:v>335</c:v>
                </c:pt>
                <c:pt idx="42">
                  <c:v>246</c:v>
                </c:pt>
                <c:pt idx="43">
                  <c:v>243</c:v>
                </c:pt>
                <c:pt idx="44">
                  <c:v>221</c:v>
                </c:pt>
                <c:pt idx="45">
                  <c:v>19</c:v>
                </c:pt>
                <c:pt idx="46">
                  <c:v>51</c:v>
                </c:pt>
              </c:numCache>
            </c:numRef>
          </c:val>
          <c:smooth val="0"/>
          <c:extLst>
            <c:ext xmlns:c16="http://schemas.microsoft.com/office/drawing/2014/chart" uri="{C3380CC4-5D6E-409C-BE32-E72D297353CC}">
              <c16:uniqueId val="{00000001-C895-456D-9059-DDF38ED857CB}"/>
            </c:ext>
          </c:extLst>
        </c:ser>
        <c:dLbls>
          <c:showLegendKey val="0"/>
          <c:showVal val="0"/>
          <c:showCatName val="0"/>
          <c:showSerName val="0"/>
          <c:showPercent val="0"/>
          <c:showBubbleSize val="0"/>
        </c:dLbls>
        <c:smooth val="0"/>
        <c:axId val="38885072"/>
        <c:axId val="38882992"/>
      </c:lineChart>
      <c:catAx>
        <c:axId val="38885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882992"/>
        <c:crosses val="autoZero"/>
        <c:auto val="1"/>
        <c:lblAlgn val="ctr"/>
        <c:lblOffset val="100"/>
        <c:noMultiLvlLbl val="0"/>
      </c:catAx>
      <c:valAx>
        <c:axId val="38882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8850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Unique Visits by Day of Week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'visits level pivots'!$L$24</c:f>
              <c:strCache>
                <c:ptCount val="1"/>
                <c:pt idx="0">
                  <c:v>Control</c:v>
                </c:pt>
              </c:strCache>
            </c:strRef>
          </c:tx>
          <c:spPr>
            <a:solidFill>
              <a:schemeClr val="accent1"/>
            </a:solidFill>
            <a:ln>
              <a:noFill/>
            </a:ln>
            <a:effectLst/>
          </c:spPr>
          <c:invertIfNegative val="0"/>
          <c:cat>
            <c:strRef>
              <c:f>'visits level pivots'!$K$25:$K$31</c:f>
              <c:strCache>
                <c:ptCount val="7"/>
                <c:pt idx="0">
                  <c:v>Sunday</c:v>
                </c:pt>
                <c:pt idx="1">
                  <c:v>Monday</c:v>
                </c:pt>
                <c:pt idx="2">
                  <c:v>Tuesday</c:v>
                </c:pt>
                <c:pt idx="3">
                  <c:v>Wednesday</c:v>
                </c:pt>
                <c:pt idx="4">
                  <c:v>Thursday</c:v>
                </c:pt>
                <c:pt idx="5">
                  <c:v>Friday</c:v>
                </c:pt>
                <c:pt idx="6">
                  <c:v>Saturday</c:v>
                </c:pt>
              </c:strCache>
            </c:strRef>
          </c:cat>
          <c:val>
            <c:numRef>
              <c:f>'visits level pivots'!$L$25:$L$31</c:f>
              <c:numCache>
                <c:formatCode>0%</c:formatCode>
                <c:ptCount val="7"/>
                <c:pt idx="0">
                  <c:v>0.10898833183741505</c:v>
                </c:pt>
                <c:pt idx="1">
                  <c:v>8.7062443903064501E-2</c:v>
                </c:pt>
                <c:pt idx="2">
                  <c:v>7.1333931700645378E-2</c:v>
                </c:pt>
                <c:pt idx="3">
                  <c:v>0.36449117408214726</c:v>
                </c:pt>
                <c:pt idx="4">
                  <c:v>0.16399538402359276</c:v>
                </c:pt>
                <c:pt idx="5">
                  <c:v>0.11339060563320084</c:v>
                </c:pt>
                <c:pt idx="6">
                  <c:v>9.0738128819934177E-2</c:v>
                </c:pt>
              </c:numCache>
            </c:numRef>
          </c:val>
          <c:extLst>
            <c:ext xmlns:c16="http://schemas.microsoft.com/office/drawing/2014/chart" uri="{C3380CC4-5D6E-409C-BE32-E72D297353CC}">
              <c16:uniqueId val="{00000000-0FF3-4DB1-8E91-B79C001AB941}"/>
            </c:ext>
          </c:extLst>
        </c:ser>
        <c:ser>
          <c:idx val="1"/>
          <c:order val="1"/>
          <c:tx>
            <c:strRef>
              <c:f>'visits level pivots'!$M$24</c:f>
              <c:strCache>
                <c:ptCount val="1"/>
                <c:pt idx="0">
                  <c:v>Test</c:v>
                </c:pt>
              </c:strCache>
            </c:strRef>
          </c:tx>
          <c:spPr>
            <a:solidFill>
              <a:schemeClr val="accent2"/>
            </a:solidFill>
            <a:ln>
              <a:noFill/>
            </a:ln>
            <a:effectLst/>
          </c:spPr>
          <c:invertIfNegative val="0"/>
          <c:cat>
            <c:strRef>
              <c:f>'visits level pivots'!$K$25:$K$31</c:f>
              <c:strCache>
                <c:ptCount val="7"/>
                <c:pt idx="0">
                  <c:v>Sunday</c:v>
                </c:pt>
                <c:pt idx="1">
                  <c:v>Monday</c:v>
                </c:pt>
                <c:pt idx="2">
                  <c:v>Tuesday</c:v>
                </c:pt>
                <c:pt idx="3">
                  <c:v>Wednesday</c:v>
                </c:pt>
                <c:pt idx="4">
                  <c:v>Thursday</c:v>
                </c:pt>
                <c:pt idx="5">
                  <c:v>Friday</c:v>
                </c:pt>
                <c:pt idx="6">
                  <c:v>Saturday</c:v>
                </c:pt>
              </c:strCache>
            </c:strRef>
          </c:cat>
          <c:val>
            <c:numRef>
              <c:f>'visits level pivots'!$M$25:$M$31</c:f>
              <c:numCache>
                <c:formatCode>0%</c:formatCode>
                <c:ptCount val="7"/>
                <c:pt idx="0">
                  <c:v>0.10947237224761114</c:v>
                </c:pt>
                <c:pt idx="1">
                  <c:v>9.3996676360614873E-2</c:v>
                </c:pt>
                <c:pt idx="2">
                  <c:v>8.5618335410607954E-2</c:v>
                </c:pt>
                <c:pt idx="3">
                  <c:v>0.35625259659326963</c:v>
                </c:pt>
                <c:pt idx="4">
                  <c:v>0.15364907907492037</c:v>
                </c:pt>
                <c:pt idx="5">
                  <c:v>0.11141116188893505</c:v>
                </c:pt>
                <c:pt idx="6">
                  <c:v>8.9599778424040988E-2</c:v>
                </c:pt>
              </c:numCache>
            </c:numRef>
          </c:val>
          <c:extLst>
            <c:ext xmlns:c16="http://schemas.microsoft.com/office/drawing/2014/chart" uri="{C3380CC4-5D6E-409C-BE32-E72D297353CC}">
              <c16:uniqueId val="{00000001-0FF3-4DB1-8E91-B79C001AB941}"/>
            </c:ext>
          </c:extLst>
        </c:ser>
        <c:dLbls>
          <c:showLegendKey val="0"/>
          <c:showVal val="0"/>
          <c:showCatName val="0"/>
          <c:showSerName val="0"/>
          <c:showPercent val="0"/>
          <c:showBubbleSize val="0"/>
        </c:dLbls>
        <c:gapWidth val="219"/>
        <c:overlap val="-27"/>
        <c:axId val="166299424"/>
        <c:axId val="166297760"/>
      </c:barChart>
      <c:catAx>
        <c:axId val="16629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297760"/>
        <c:crosses val="autoZero"/>
        <c:auto val="1"/>
        <c:lblAlgn val="ctr"/>
        <c:lblOffset val="100"/>
        <c:noMultiLvlLbl val="0"/>
      </c:catAx>
      <c:valAx>
        <c:axId val="1662977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299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B5D800-B5D9-406E-85C8-4EB58B33E36E}" type="doc">
      <dgm:prSet loTypeId="urn:microsoft.com/office/officeart/2005/8/layout/hProcess9" loCatId="process" qsTypeId="urn:microsoft.com/office/officeart/2005/8/quickstyle/simple1" qsCatId="simple" csTypeId="urn:microsoft.com/office/officeart/2005/8/colors/accent1_2" csCatId="accent1" phldr="1"/>
      <dgm:spPr/>
    </dgm:pt>
    <dgm:pt modelId="{B87E82C7-9641-476C-8E57-BB86BDCAEA9B}">
      <dgm:prSet phldrT="[Text]"/>
      <dgm:spPr/>
      <dgm:t>
        <a:bodyPr/>
        <a:lstStyle/>
        <a:p>
          <a:r>
            <a:rPr lang="en-US" dirty="0"/>
            <a:t>Start Page</a:t>
          </a:r>
        </a:p>
      </dgm:t>
    </dgm:pt>
    <dgm:pt modelId="{2411D0BB-337C-4E79-A398-E94C1E4806F7}" type="parTrans" cxnId="{47B4F177-0F79-41A7-A17F-680E15762EDF}">
      <dgm:prSet/>
      <dgm:spPr/>
      <dgm:t>
        <a:bodyPr/>
        <a:lstStyle/>
        <a:p>
          <a:endParaRPr lang="en-US"/>
        </a:p>
      </dgm:t>
    </dgm:pt>
    <dgm:pt modelId="{321ECDC1-AB5D-412E-ADA8-B0A66FB6C323}" type="sibTrans" cxnId="{47B4F177-0F79-41A7-A17F-680E15762EDF}">
      <dgm:prSet/>
      <dgm:spPr/>
      <dgm:t>
        <a:bodyPr/>
        <a:lstStyle/>
        <a:p>
          <a:endParaRPr lang="en-US"/>
        </a:p>
      </dgm:t>
    </dgm:pt>
    <dgm:pt modelId="{0011E4F5-D2DD-4DA6-8D89-49EFA2BA7A46}">
      <dgm:prSet phldrT="[Text]"/>
      <dgm:spPr/>
      <dgm:t>
        <a:bodyPr/>
        <a:lstStyle/>
        <a:p>
          <a:r>
            <a:rPr lang="en-US" dirty="0"/>
            <a:t>Step 1</a:t>
          </a:r>
        </a:p>
      </dgm:t>
    </dgm:pt>
    <dgm:pt modelId="{54313062-DF47-4542-8CDD-3A78FE2EA0AA}" type="parTrans" cxnId="{ABD210E8-9644-425D-B4E7-2DA518A5E0F9}">
      <dgm:prSet/>
      <dgm:spPr/>
      <dgm:t>
        <a:bodyPr/>
        <a:lstStyle/>
        <a:p>
          <a:endParaRPr lang="en-US"/>
        </a:p>
      </dgm:t>
    </dgm:pt>
    <dgm:pt modelId="{D4E584A8-2D1B-46C4-8162-1D1FEF31DDCC}" type="sibTrans" cxnId="{ABD210E8-9644-425D-B4E7-2DA518A5E0F9}">
      <dgm:prSet/>
      <dgm:spPr/>
      <dgm:t>
        <a:bodyPr/>
        <a:lstStyle/>
        <a:p>
          <a:endParaRPr lang="en-US"/>
        </a:p>
      </dgm:t>
    </dgm:pt>
    <dgm:pt modelId="{F3FAFF0B-949A-4F1A-A29C-27B320B50230}">
      <dgm:prSet phldrT="[Text]"/>
      <dgm:spPr/>
      <dgm:t>
        <a:bodyPr/>
        <a:lstStyle/>
        <a:p>
          <a:r>
            <a:rPr lang="en-US" dirty="0"/>
            <a:t>Step 2</a:t>
          </a:r>
        </a:p>
      </dgm:t>
    </dgm:pt>
    <dgm:pt modelId="{33FEB96D-465A-42F3-9C9A-C5DA3EACC0AE}" type="parTrans" cxnId="{28C6477D-BD04-4054-967A-FB8F7A381701}">
      <dgm:prSet/>
      <dgm:spPr/>
      <dgm:t>
        <a:bodyPr/>
        <a:lstStyle/>
        <a:p>
          <a:endParaRPr lang="en-US"/>
        </a:p>
      </dgm:t>
    </dgm:pt>
    <dgm:pt modelId="{681BFA70-E212-4364-BB66-4F4F8A0DF74D}" type="sibTrans" cxnId="{28C6477D-BD04-4054-967A-FB8F7A381701}">
      <dgm:prSet/>
      <dgm:spPr/>
      <dgm:t>
        <a:bodyPr/>
        <a:lstStyle/>
        <a:p>
          <a:endParaRPr lang="en-US"/>
        </a:p>
      </dgm:t>
    </dgm:pt>
    <dgm:pt modelId="{EDF7AFA7-44CF-40A2-9D7B-EC28888CF787}">
      <dgm:prSet phldrT="[Text]"/>
      <dgm:spPr/>
      <dgm:t>
        <a:bodyPr/>
        <a:lstStyle/>
        <a:p>
          <a:r>
            <a:rPr lang="en-US" dirty="0"/>
            <a:t>Confirmation Page</a:t>
          </a:r>
        </a:p>
      </dgm:t>
    </dgm:pt>
    <dgm:pt modelId="{2F898732-7AD0-4B81-976B-9EBFBE3E04B0}" type="parTrans" cxnId="{DDEECB61-8958-48F7-BB99-3D9539E24F8A}">
      <dgm:prSet/>
      <dgm:spPr/>
      <dgm:t>
        <a:bodyPr/>
        <a:lstStyle/>
        <a:p>
          <a:endParaRPr lang="en-US"/>
        </a:p>
      </dgm:t>
    </dgm:pt>
    <dgm:pt modelId="{1A008FE2-6F38-40E6-A2EB-7F0E529B487F}" type="sibTrans" cxnId="{DDEECB61-8958-48F7-BB99-3D9539E24F8A}">
      <dgm:prSet/>
      <dgm:spPr/>
      <dgm:t>
        <a:bodyPr/>
        <a:lstStyle/>
        <a:p>
          <a:endParaRPr lang="en-US"/>
        </a:p>
      </dgm:t>
    </dgm:pt>
    <dgm:pt modelId="{4091C4B7-59E4-4955-B475-A127B2AFEAD4}">
      <dgm:prSet phldrT="[Text]"/>
      <dgm:spPr/>
      <dgm:t>
        <a:bodyPr/>
        <a:lstStyle/>
        <a:p>
          <a:r>
            <a:rPr lang="en-US" dirty="0"/>
            <a:t>Step 3</a:t>
          </a:r>
        </a:p>
      </dgm:t>
    </dgm:pt>
    <dgm:pt modelId="{F5CE23A1-2C15-4289-891E-202D5986D33E}" type="parTrans" cxnId="{D56C89F0-3626-4FA2-BF0B-D4FD2F8A7EAB}">
      <dgm:prSet/>
      <dgm:spPr/>
      <dgm:t>
        <a:bodyPr/>
        <a:lstStyle/>
        <a:p>
          <a:endParaRPr lang="en-US"/>
        </a:p>
      </dgm:t>
    </dgm:pt>
    <dgm:pt modelId="{3D37ECAE-E3F5-47C5-B653-64D62164BB9B}" type="sibTrans" cxnId="{D56C89F0-3626-4FA2-BF0B-D4FD2F8A7EAB}">
      <dgm:prSet/>
      <dgm:spPr/>
      <dgm:t>
        <a:bodyPr/>
        <a:lstStyle/>
        <a:p>
          <a:endParaRPr lang="en-US"/>
        </a:p>
      </dgm:t>
    </dgm:pt>
    <dgm:pt modelId="{722A6A04-1199-4B07-AFD5-75E3212C489B}" type="pres">
      <dgm:prSet presAssocID="{59B5D800-B5D9-406E-85C8-4EB58B33E36E}" presName="CompostProcess" presStyleCnt="0">
        <dgm:presLayoutVars>
          <dgm:dir/>
          <dgm:resizeHandles val="exact"/>
        </dgm:presLayoutVars>
      </dgm:prSet>
      <dgm:spPr/>
    </dgm:pt>
    <dgm:pt modelId="{07C1F5F4-DD2E-4DF9-8B37-C1D2B3B1CD95}" type="pres">
      <dgm:prSet presAssocID="{59B5D800-B5D9-406E-85C8-4EB58B33E36E}" presName="arrow" presStyleLbl="bgShp" presStyleIdx="0" presStyleCnt="1" custScaleX="117647" custLinFactNeighborX="-28901" custLinFactNeighborY="-64072"/>
      <dgm:spPr/>
    </dgm:pt>
    <dgm:pt modelId="{21E8A4A0-8F73-462E-95FB-111E936EC694}" type="pres">
      <dgm:prSet presAssocID="{59B5D800-B5D9-406E-85C8-4EB58B33E36E}" presName="linearProcess" presStyleCnt="0"/>
      <dgm:spPr/>
    </dgm:pt>
    <dgm:pt modelId="{918BA479-DE97-4193-A992-273B1902AED3}" type="pres">
      <dgm:prSet presAssocID="{B87E82C7-9641-476C-8E57-BB86BDCAEA9B}" presName="textNode" presStyleLbl="node1" presStyleIdx="0" presStyleCnt="5" custLinFactNeighborX="-3797">
        <dgm:presLayoutVars>
          <dgm:bulletEnabled val="1"/>
        </dgm:presLayoutVars>
      </dgm:prSet>
      <dgm:spPr/>
    </dgm:pt>
    <dgm:pt modelId="{ED7DC0D1-F377-41E0-8E4A-EC92F1964045}" type="pres">
      <dgm:prSet presAssocID="{321ECDC1-AB5D-412E-ADA8-B0A66FB6C323}" presName="sibTrans" presStyleCnt="0"/>
      <dgm:spPr/>
    </dgm:pt>
    <dgm:pt modelId="{0257B3E2-3709-4D2D-82A6-223F0C8DBB91}" type="pres">
      <dgm:prSet presAssocID="{0011E4F5-D2DD-4DA6-8D89-49EFA2BA7A46}" presName="textNode" presStyleLbl="node1" presStyleIdx="1" presStyleCnt="5">
        <dgm:presLayoutVars>
          <dgm:bulletEnabled val="1"/>
        </dgm:presLayoutVars>
      </dgm:prSet>
      <dgm:spPr/>
    </dgm:pt>
    <dgm:pt modelId="{56EF85BA-EED9-4BCC-8B6B-91923A847582}" type="pres">
      <dgm:prSet presAssocID="{D4E584A8-2D1B-46C4-8162-1D1FEF31DDCC}" presName="sibTrans" presStyleCnt="0"/>
      <dgm:spPr/>
    </dgm:pt>
    <dgm:pt modelId="{D3A0984D-8725-49DB-8216-2BA15A1B1029}" type="pres">
      <dgm:prSet presAssocID="{F3FAFF0B-949A-4F1A-A29C-27B320B50230}" presName="textNode" presStyleLbl="node1" presStyleIdx="2" presStyleCnt="5">
        <dgm:presLayoutVars>
          <dgm:bulletEnabled val="1"/>
        </dgm:presLayoutVars>
      </dgm:prSet>
      <dgm:spPr/>
    </dgm:pt>
    <dgm:pt modelId="{B71DBB58-9D00-4147-96E5-8476E7653F7C}" type="pres">
      <dgm:prSet presAssocID="{681BFA70-E212-4364-BB66-4F4F8A0DF74D}" presName="sibTrans" presStyleCnt="0"/>
      <dgm:spPr/>
    </dgm:pt>
    <dgm:pt modelId="{19531C1F-4F3D-4EC1-852C-4FF7E73DA17F}" type="pres">
      <dgm:prSet presAssocID="{4091C4B7-59E4-4955-B475-A127B2AFEAD4}" presName="textNode" presStyleLbl="node1" presStyleIdx="3" presStyleCnt="5">
        <dgm:presLayoutVars>
          <dgm:bulletEnabled val="1"/>
        </dgm:presLayoutVars>
      </dgm:prSet>
      <dgm:spPr/>
    </dgm:pt>
    <dgm:pt modelId="{84F55930-953D-474C-92F6-E5ECCA9866D5}" type="pres">
      <dgm:prSet presAssocID="{3D37ECAE-E3F5-47C5-B653-64D62164BB9B}" presName="sibTrans" presStyleCnt="0"/>
      <dgm:spPr/>
    </dgm:pt>
    <dgm:pt modelId="{2164A8C6-9890-4092-AFA1-D5AC3F475D32}" type="pres">
      <dgm:prSet presAssocID="{EDF7AFA7-44CF-40A2-9D7B-EC28888CF787}" presName="textNode" presStyleLbl="node1" presStyleIdx="4" presStyleCnt="5">
        <dgm:presLayoutVars>
          <dgm:bulletEnabled val="1"/>
        </dgm:presLayoutVars>
      </dgm:prSet>
      <dgm:spPr/>
    </dgm:pt>
  </dgm:ptLst>
  <dgm:cxnLst>
    <dgm:cxn modelId="{F6DFEA37-351C-4DEC-AD43-1CEB700E464D}" type="presOf" srcId="{4091C4B7-59E4-4955-B475-A127B2AFEAD4}" destId="{19531C1F-4F3D-4EC1-852C-4FF7E73DA17F}" srcOrd="0" destOrd="0" presId="urn:microsoft.com/office/officeart/2005/8/layout/hProcess9"/>
    <dgm:cxn modelId="{DDEECB61-8958-48F7-BB99-3D9539E24F8A}" srcId="{59B5D800-B5D9-406E-85C8-4EB58B33E36E}" destId="{EDF7AFA7-44CF-40A2-9D7B-EC28888CF787}" srcOrd="4" destOrd="0" parTransId="{2F898732-7AD0-4B81-976B-9EBFBE3E04B0}" sibTransId="{1A008FE2-6F38-40E6-A2EB-7F0E529B487F}"/>
    <dgm:cxn modelId="{55E16F4A-E8BF-4CD8-B916-D0D3D9702C7C}" type="presOf" srcId="{59B5D800-B5D9-406E-85C8-4EB58B33E36E}" destId="{722A6A04-1199-4B07-AFD5-75E3212C489B}" srcOrd="0" destOrd="0" presId="urn:microsoft.com/office/officeart/2005/8/layout/hProcess9"/>
    <dgm:cxn modelId="{D28FCA6B-AB24-4BFC-948A-3363402D5F10}" type="presOf" srcId="{F3FAFF0B-949A-4F1A-A29C-27B320B50230}" destId="{D3A0984D-8725-49DB-8216-2BA15A1B1029}" srcOrd="0" destOrd="0" presId="urn:microsoft.com/office/officeart/2005/8/layout/hProcess9"/>
    <dgm:cxn modelId="{47B4F177-0F79-41A7-A17F-680E15762EDF}" srcId="{59B5D800-B5D9-406E-85C8-4EB58B33E36E}" destId="{B87E82C7-9641-476C-8E57-BB86BDCAEA9B}" srcOrd="0" destOrd="0" parTransId="{2411D0BB-337C-4E79-A398-E94C1E4806F7}" sibTransId="{321ECDC1-AB5D-412E-ADA8-B0A66FB6C323}"/>
    <dgm:cxn modelId="{28C6477D-BD04-4054-967A-FB8F7A381701}" srcId="{59B5D800-B5D9-406E-85C8-4EB58B33E36E}" destId="{F3FAFF0B-949A-4F1A-A29C-27B320B50230}" srcOrd="2" destOrd="0" parTransId="{33FEB96D-465A-42F3-9C9A-C5DA3EACC0AE}" sibTransId="{681BFA70-E212-4364-BB66-4F4F8A0DF74D}"/>
    <dgm:cxn modelId="{6CF4339B-9B27-42B7-B2E0-B97A3ABA2B03}" type="presOf" srcId="{B87E82C7-9641-476C-8E57-BB86BDCAEA9B}" destId="{918BA479-DE97-4193-A992-273B1902AED3}" srcOrd="0" destOrd="0" presId="urn:microsoft.com/office/officeart/2005/8/layout/hProcess9"/>
    <dgm:cxn modelId="{31BB77BB-A597-4249-825E-3ED96039B4B3}" type="presOf" srcId="{0011E4F5-D2DD-4DA6-8D89-49EFA2BA7A46}" destId="{0257B3E2-3709-4D2D-82A6-223F0C8DBB91}" srcOrd="0" destOrd="0" presId="urn:microsoft.com/office/officeart/2005/8/layout/hProcess9"/>
    <dgm:cxn modelId="{59EE29BD-15D7-438A-8C44-418B352EBF26}" type="presOf" srcId="{EDF7AFA7-44CF-40A2-9D7B-EC28888CF787}" destId="{2164A8C6-9890-4092-AFA1-D5AC3F475D32}" srcOrd="0" destOrd="0" presId="urn:microsoft.com/office/officeart/2005/8/layout/hProcess9"/>
    <dgm:cxn modelId="{ABD210E8-9644-425D-B4E7-2DA518A5E0F9}" srcId="{59B5D800-B5D9-406E-85C8-4EB58B33E36E}" destId="{0011E4F5-D2DD-4DA6-8D89-49EFA2BA7A46}" srcOrd="1" destOrd="0" parTransId="{54313062-DF47-4542-8CDD-3A78FE2EA0AA}" sibTransId="{D4E584A8-2D1B-46C4-8162-1D1FEF31DDCC}"/>
    <dgm:cxn modelId="{D56C89F0-3626-4FA2-BF0B-D4FD2F8A7EAB}" srcId="{59B5D800-B5D9-406E-85C8-4EB58B33E36E}" destId="{4091C4B7-59E4-4955-B475-A127B2AFEAD4}" srcOrd="3" destOrd="0" parTransId="{F5CE23A1-2C15-4289-891E-202D5986D33E}" sibTransId="{3D37ECAE-E3F5-47C5-B653-64D62164BB9B}"/>
    <dgm:cxn modelId="{DD6D2543-BE0B-476E-8BF0-D8D9D9ECD4FB}" type="presParOf" srcId="{722A6A04-1199-4B07-AFD5-75E3212C489B}" destId="{07C1F5F4-DD2E-4DF9-8B37-C1D2B3B1CD95}" srcOrd="0" destOrd="0" presId="urn:microsoft.com/office/officeart/2005/8/layout/hProcess9"/>
    <dgm:cxn modelId="{4EF6A3BA-0665-4789-9C0D-9332572F4211}" type="presParOf" srcId="{722A6A04-1199-4B07-AFD5-75E3212C489B}" destId="{21E8A4A0-8F73-462E-95FB-111E936EC694}" srcOrd="1" destOrd="0" presId="urn:microsoft.com/office/officeart/2005/8/layout/hProcess9"/>
    <dgm:cxn modelId="{46DCDFF7-C848-4090-A8D9-BA90716D0918}" type="presParOf" srcId="{21E8A4A0-8F73-462E-95FB-111E936EC694}" destId="{918BA479-DE97-4193-A992-273B1902AED3}" srcOrd="0" destOrd="0" presId="urn:microsoft.com/office/officeart/2005/8/layout/hProcess9"/>
    <dgm:cxn modelId="{E9BB9B3F-BA96-414A-B01A-4EC501159635}" type="presParOf" srcId="{21E8A4A0-8F73-462E-95FB-111E936EC694}" destId="{ED7DC0D1-F377-41E0-8E4A-EC92F1964045}" srcOrd="1" destOrd="0" presId="urn:microsoft.com/office/officeart/2005/8/layout/hProcess9"/>
    <dgm:cxn modelId="{F9A929BE-AD01-44C5-B948-80F94C8FDDB2}" type="presParOf" srcId="{21E8A4A0-8F73-462E-95FB-111E936EC694}" destId="{0257B3E2-3709-4D2D-82A6-223F0C8DBB91}" srcOrd="2" destOrd="0" presId="urn:microsoft.com/office/officeart/2005/8/layout/hProcess9"/>
    <dgm:cxn modelId="{DA0CCFE0-FFA1-4540-A950-DA4ED3EEBA07}" type="presParOf" srcId="{21E8A4A0-8F73-462E-95FB-111E936EC694}" destId="{56EF85BA-EED9-4BCC-8B6B-91923A847582}" srcOrd="3" destOrd="0" presId="urn:microsoft.com/office/officeart/2005/8/layout/hProcess9"/>
    <dgm:cxn modelId="{AAC7023B-5C56-4239-A6F1-154752BAEC52}" type="presParOf" srcId="{21E8A4A0-8F73-462E-95FB-111E936EC694}" destId="{D3A0984D-8725-49DB-8216-2BA15A1B1029}" srcOrd="4" destOrd="0" presId="urn:microsoft.com/office/officeart/2005/8/layout/hProcess9"/>
    <dgm:cxn modelId="{3BAC1F06-2922-44FF-9F52-B48020AD846C}" type="presParOf" srcId="{21E8A4A0-8F73-462E-95FB-111E936EC694}" destId="{B71DBB58-9D00-4147-96E5-8476E7653F7C}" srcOrd="5" destOrd="0" presId="urn:microsoft.com/office/officeart/2005/8/layout/hProcess9"/>
    <dgm:cxn modelId="{2C26E080-5375-4BDB-9718-A659B951D32F}" type="presParOf" srcId="{21E8A4A0-8F73-462E-95FB-111E936EC694}" destId="{19531C1F-4F3D-4EC1-852C-4FF7E73DA17F}" srcOrd="6" destOrd="0" presId="urn:microsoft.com/office/officeart/2005/8/layout/hProcess9"/>
    <dgm:cxn modelId="{FC62D195-52C3-40CB-B795-79D1F484A795}" type="presParOf" srcId="{21E8A4A0-8F73-462E-95FB-111E936EC694}" destId="{84F55930-953D-474C-92F6-E5ECCA9866D5}" srcOrd="7" destOrd="0" presId="urn:microsoft.com/office/officeart/2005/8/layout/hProcess9"/>
    <dgm:cxn modelId="{1F1F9796-D2EC-4A0B-A24E-1072E972B971}" type="presParOf" srcId="{21E8A4A0-8F73-462E-95FB-111E936EC694}" destId="{2164A8C6-9890-4092-AFA1-D5AC3F475D32}"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1F5F4-DD2E-4DF9-8B37-C1D2B3B1CD95}">
      <dsp:nvSpPr>
        <dsp:cNvPr id="0" name=""/>
        <dsp:cNvSpPr/>
      </dsp:nvSpPr>
      <dsp:spPr>
        <a:xfrm>
          <a:off x="0" y="0"/>
          <a:ext cx="6339394" cy="191556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8BA479-DE97-4193-A992-273B1902AED3}">
      <dsp:nvSpPr>
        <dsp:cNvPr id="0" name=""/>
        <dsp:cNvSpPr/>
      </dsp:nvSpPr>
      <dsp:spPr>
        <a:xfrm>
          <a:off x="0" y="574669"/>
          <a:ext cx="1191858" cy="766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Start Page</a:t>
          </a:r>
        </a:p>
      </dsp:txBody>
      <dsp:txXfrm>
        <a:off x="37404" y="612073"/>
        <a:ext cx="1117050" cy="691417"/>
      </dsp:txXfrm>
    </dsp:sp>
    <dsp:sp modelId="{0257B3E2-3709-4D2D-82A6-223F0C8DBB91}">
      <dsp:nvSpPr>
        <dsp:cNvPr id="0" name=""/>
        <dsp:cNvSpPr/>
      </dsp:nvSpPr>
      <dsp:spPr>
        <a:xfrm>
          <a:off x="1287037" y="574669"/>
          <a:ext cx="1191858" cy="766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Step 1</a:t>
          </a:r>
        </a:p>
      </dsp:txBody>
      <dsp:txXfrm>
        <a:off x="1324441" y="612073"/>
        <a:ext cx="1117050" cy="691417"/>
      </dsp:txXfrm>
    </dsp:sp>
    <dsp:sp modelId="{D3A0984D-8725-49DB-8216-2BA15A1B1029}">
      <dsp:nvSpPr>
        <dsp:cNvPr id="0" name=""/>
        <dsp:cNvSpPr/>
      </dsp:nvSpPr>
      <dsp:spPr>
        <a:xfrm>
          <a:off x="2573769" y="574669"/>
          <a:ext cx="1191858" cy="766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Step 2</a:t>
          </a:r>
        </a:p>
      </dsp:txBody>
      <dsp:txXfrm>
        <a:off x="2611173" y="612073"/>
        <a:ext cx="1117050" cy="691417"/>
      </dsp:txXfrm>
    </dsp:sp>
    <dsp:sp modelId="{19531C1F-4F3D-4EC1-852C-4FF7E73DA17F}">
      <dsp:nvSpPr>
        <dsp:cNvPr id="0" name=""/>
        <dsp:cNvSpPr/>
      </dsp:nvSpPr>
      <dsp:spPr>
        <a:xfrm>
          <a:off x="3860502" y="574669"/>
          <a:ext cx="1191858" cy="766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Step 3</a:t>
          </a:r>
        </a:p>
      </dsp:txBody>
      <dsp:txXfrm>
        <a:off x="3897906" y="612073"/>
        <a:ext cx="1117050" cy="691417"/>
      </dsp:txXfrm>
    </dsp:sp>
    <dsp:sp modelId="{2164A8C6-9890-4092-AFA1-D5AC3F475D32}">
      <dsp:nvSpPr>
        <dsp:cNvPr id="0" name=""/>
        <dsp:cNvSpPr/>
      </dsp:nvSpPr>
      <dsp:spPr>
        <a:xfrm>
          <a:off x="5147235" y="574669"/>
          <a:ext cx="1191858" cy="766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Confirmation Page</a:t>
          </a:r>
        </a:p>
      </dsp:txBody>
      <dsp:txXfrm>
        <a:off x="5184639" y="612073"/>
        <a:ext cx="1117050" cy="6914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EF2063E-B62C-42C7-AB0C-3C2CDC05252D}"/>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a:extLst>
              <a:ext uri="{FF2B5EF4-FFF2-40B4-BE49-F238E27FC236}">
                <a16:creationId xmlns:a16="http://schemas.microsoft.com/office/drawing/2014/main" id="{E90139ED-6E91-49A1-A771-B019B2AFDC84}"/>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A57AC2B2-1033-4B9A-A196-E1A25E79649A}" type="datetimeFigureOut">
              <a:rPr lang="en-US" smtClean="0"/>
              <a:t>7/27/2021</a:t>
            </a:fld>
            <a:endParaRPr lang="en-US" dirty="0"/>
          </a:p>
        </p:txBody>
      </p:sp>
      <p:sp>
        <p:nvSpPr>
          <p:cNvPr id="4" name="Footer Placeholder 3">
            <a:extLst>
              <a:ext uri="{FF2B5EF4-FFF2-40B4-BE49-F238E27FC236}">
                <a16:creationId xmlns:a16="http://schemas.microsoft.com/office/drawing/2014/main" id="{55C23D73-E821-4E58-AD99-4905235CE77C}"/>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0DC1C47-2543-45DD-A067-E9A00879EA97}"/>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4CA3F363-869A-48B6-8420-C3915C21BBAA}" type="slidenum">
              <a:rPr lang="en-US" smtClean="0"/>
              <a:t>‹#›</a:t>
            </a:fld>
            <a:endParaRPr lang="en-US" dirty="0"/>
          </a:p>
        </p:txBody>
      </p:sp>
    </p:spTree>
    <p:extLst>
      <p:ext uri="{BB962C8B-B14F-4D97-AF65-F5344CB8AC3E}">
        <p14:creationId xmlns:p14="http://schemas.microsoft.com/office/powerpoint/2010/main" val="19509241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0B33E20-295A-4768-8F10-176080F5E364}" type="datetimeFigureOut">
              <a:rPr lang="en-US" smtClean="0"/>
              <a:t>7/27/2021</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BC2129F-1B9D-48A5-9AD1-E51CC3F7BEF8}" type="slidenum">
              <a:rPr lang="en-US" smtClean="0"/>
              <a:t>‹#›</a:t>
            </a:fld>
            <a:endParaRPr lang="en-US" dirty="0"/>
          </a:p>
        </p:txBody>
      </p:sp>
    </p:spTree>
    <p:extLst>
      <p:ext uri="{BB962C8B-B14F-4D97-AF65-F5344CB8AC3E}">
        <p14:creationId xmlns:p14="http://schemas.microsoft.com/office/powerpoint/2010/main" val="26930252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C2129F-1B9D-48A5-9AD1-E51CC3F7BEF8}" type="slidenum">
              <a:rPr lang="en-US" smtClean="0"/>
              <a:t>1</a:t>
            </a:fld>
            <a:endParaRPr lang="en-US" dirty="0"/>
          </a:p>
        </p:txBody>
      </p:sp>
    </p:spTree>
    <p:extLst>
      <p:ext uri="{BB962C8B-B14F-4D97-AF65-F5344CB8AC3E}">
        <p14:creationId xmlns:p14="http://schemas.microsoft.com/office/powerpoint/2010/main" val="811043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C2129F-1B9D-48A5-9AD1-E51CC3F7BEF8}" type="slidenum">
              <a:rPr lang="en-US" smtClean="0"/>
              <a:t>10</a:t>
            </a:fld>
            <a:endParaRPr lang="en-US" dirty="0"/>
          </a:p>
        </p:txBody>
      </p:sp>
    </p:spTree>
    <p:extLst>
      <p:ext uri="{BB962C8B-B14F-4D97-AF65-F5344CB8AC3E}">
        <p14:creationId xmlns:p14="http://schemas.microsoft.com/office/powerpoint/2010/main" val="2758994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1:50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here are our competition measurement goals as a reminder.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chart shows the distribution of clients that completed each step for both the test and control group.  Through out this presentation the test group will always be shown in the color orange, while the control will be shown as blue.  The test compared to the control will be shown as black.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Pretty much everyone completes the start and then there is about a 10% decrease in the number of clients that complete each subsequent step,  by the end of the process a little over 60% reach confirmation.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we compare the test group to the control group, the results are positive.  </a:t>
            </a:r>
          </a:p>
          <a:p>
            <a:pPr marL="0" indent="0">
              <a:buFont typeface="Arial" panose="020B0604020202020204" pitchFamily="34" charset="0"/>
              <a:buNone/>
            </a:pPr>
            <a:r>
              <a:rPr lang="en-US" dirty="0"/>
              <a:t>The test group has a higher percentage of clients that complete each step and also a higher percentage of clients that complete all of the steps.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Completion of confirmation rose 8% while completion of all of the steps rose 7%.  The reason these numbers are different is due to clients skipping steps.  Step skipping represents a very small number of confirmed clients, 1% of the control group and 2% of the test group.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 from a success perspective, the experiment was successful for improving the distribution of clients that completed all steps, as well as the distribution of clients that reached confirmation,  but it was not successful for decreasing the distribution of clients that skipped steps.   </a:t>
            </a:r>
          </a:p>
        </p:txBody>
      </p:sp>
      <p:sp>
        <p:nvSpPr>
          <p:cNvPr id="4" name="Slide Number Placeholder 3"/>
          <p:cNvSpPr>
            <a:spLocks noGrp="1"/>
          </p:cNvSpPr>
          <p:nvPr>
            <p:ph type="sldNum" sz="quarter" idx="10"/>
          </p:nvPr>
        </p:nvSpPr>
        <p:spPr/>
        <p:txBody>
          <a:bodyPr/>
          <a:lstStyle/>
          <a:p>
            <a:fld id="{ABC2129F-1B9D-48A5-9AD1-E51CC3F7BEF8}" type="slidenum">
              <a:rPr lang="en-US" smtClean="0"/>
              <a:t>11</a:t>
            </a:fld>
            <a:endParaRPr lang="en-US" dirty="0"/>
          </a:p>
        </p:txBody>
      </p:sp>
    </p:spTree>
    <p:extLst>
      <p:ext uri="{BB962C8B-B14F-4D97-AF65-F5344CB8AC3E}">
        <p14:creationId xmlns:p14="http://schemas.microsoft.com/office/powerpoint/2010/main" val="3198795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C2129F-1B9D-48A5-9AD1-E51CC3F7BEF8}" type="slidenum">
              <a:rPr lang="en-US" smtClean="0"/>
              <a:t>12</a:t>
            </a:fld>
            <a:endParaRPr lang="en-US" dirty="0"/>
          </a:p>
        </p:txBody>
      </p:sp>
    </p:spTree>
    <p:extLst>
      <p:ext uri="{BB962C8B-B14F-4D97-AF65-F5344CB8AC3E}">
        <p14:creationId xmlns:p14="http://schemas.microsoft.com/office/powerpoint/2010/main" val="2920617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3:00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KPIS will give us a better understanding of how clients interact with the process, while also allowing us to see if there are any differences between the test and control group.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will notice that I broke apart the charts into 3 categories.  Uncompleted process, completed process, and total.  This will allow us to examine the data to better understand what clients that aren’t completing the process are doing differently.  </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First, the average client interacts with this process 1.4 times per 47 day.  So this process is used roughly once a month by clients.  This is consistent with both the control and test. Clients that don’t complete the process have a slightly higher average number of visits. For both the test and control 70% of client visited 1 time within the test period, while 30% visited 2 or more times.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look at the average number of total steps per client, including duplicate steps.  Average number of total steps grew by 8% in the test group.  Most of this is driven by clients that did not complete the process.  Average number of total steps for this segment rose 22%, while Average number of total steps for clients that completed the process rose 6%.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steps are more duplicated?</a:t>
            </a:r>
          </a:p>
          <a:p>
            <a:pPr marL="0" indent="0">
              <a:buFont typeface="Arial" panose="020B0604020202020204" pitchFamily="34" charset="0"/>
              <a:buNone/>
            </a:pPr>
            <a:r>
              <a:rPr lang="en-US" dirty="0"/>
              <a:t>Here we can see that duplicated steps decrease the further a client goes in the process.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several notable concerns with the test group.  Duplicates rose significantly in the start and in step 1, while they decreased in step 2 and step 3.  Also, the confirm step saw a massive increase in duplicates in the test group.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Both of these would be good to investigate further to identify a cause.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Overall duplicates rose 20% for clients that completed all of the steps.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summary, while completion KPIs show positive results.  Simplification KPIs show negative results.  This means there is opportunity to drive completion results even higher if the issues that are driving poor simplification results are resolved.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have addressed client visits, total steps within a visit, and duplicated steps.  Now lets return to talk about time measurement and the unique challenges that come with it.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ABC2129F-1B9D-48A5-9AD1-E51CC3F7BEF8}" type="slidenum">
              <a:rPr lang="en-US" smtClean="0"/>
              <a:t>13</a:t>
            </a:fld>
            <a:endParaRPr lang="en-US" dirty="0"/>
          </a:p>
        </p:txBody>
      </p:sp>
    </p:spTree>
    <p:extLst>
      <p:ext uri="{BB962C8B-B14F-4D97-AF65-F5344CB8AC3E}">
        <p14:creationId xmlns:p14="http://schemas.microsoft.com/office/powerpoint/2010/main" val="3608239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0:30</a:t>
            </a:r>
          </a:p>
          <a:p>
            <a:endParaRPr lang="en-US" dirty="0"/>
          </a:p>
          <a:p>
            <a:r>
              <a:rPr lang="en-US" dirty="0"/>
              <a:t>Before I address the measurement of time.  Let me walk you through some examples of the client journey, to highlight the unique challenges that come with measuring the amount of time a client spends within the process.  </a:t>
            </a:r>
          </a:p>
          <a:p>
            <a:endParaRPr lang="en-US" dirty="0"/>
          </a:p>
          <a:p>
            <a:r>
              <a:rPr lang="en-US" dirty="0"/>
              <a:t>This first example is the perfect process, all 5 steps, completed in order, with no duplicates and completed within the same day.  </a:t>
            </a:r>
          </a:p>
          <a:p>
            <a:endParaRPr lang="en-US" dirty="0"/>
          </a:p>
          <a:p>
            <a:r>
              <a:rPr lang="en-US" dirty="0"/>
              <a:t>It would be great if all client journey’s were this simple, but unfortunately they are not.  </a:t>
            </a:r>
          </a:p>
        </p:txBody>
      </p:sp>
      <p:sp>
        <p:nvSpPr>
          <p:cNvPr id="4" name="Slide Number Placeholder 3"/>
          <p:cNvSpPr>
            <a:spLocks noGrp="1"/>
          </p:cNvSpPr>
          <p:nvPr>
            <p:ph type="sldNum" sz="quarter" idx="5"/>
          </p:nvPr>
        </p:nvSpPr>
        <p:spPr/>
        <p:txBody>
          <a:bodyPr/>
          <a:lstStyle/>
          <a:p>
            <a:fld id="{ABC2129F-1B9D-48A5-9AD1-E51CC3F7BEF8}" type="slidenum">
              <a:rPr lang="en-US" smtClean="0"/>
              <a:t>14</a:t>
            </a:fld>
            <a:endParaRPr lang="en-US" dirty="0"/>
          </a:p>
        </p:txBody>
      </p:sp>
    </p:spTree>
    <p:extLst>
      <p:ext uri="{BB962C8B-B14F-4D97-AF65-F5344CB8AC3E}">
        <p14:creationId xmlns:p14="http://schemas.microsoft.com/office/powerpoint/2010/main" val="2881708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0:30</a:t>
            </a:r>
          </a:p>
          <a:p>
            <a:endParaRPr lang="en-US" dirty="0"/>
          </a:p>
          <a:p>
            <a:r>
              <a:rPr lang="en-US" dirty="0"/>
              <a:t>Here are two issues that arise.  </a:t>
            </a:r>
          </a:p>
          <a:p>
            <a:endParaRPr lang="en-US" dirty="0"/>
          </a:p>
          <a:p>
            <a:r>
              <a:rPr lang="en-US" dirty="0"/>
              <a:t>The first is the single step client.  Single steps only have one time stamp, this means that we do not have a time frame to measure.  Single events show a time of 0 because there is not an end time period to compare to.  </a:t>
            </a:r>
          </a:p>
          <a:p>
            <a:endParaRPr lang="en-US" dirty="0"/>
          </a:p>
          <a:p>
            <a:r>
              <a:rPr lang="en-US" dirty="0"/>
              <a:t>The second issue is duplicate steps.  You can see that this client duplicates steps 2 and 3.  There are steps out of order, and steps with duplicate times, which likely indicates some sort of data integrity issue.  </a:t>
            </a:r>
          </a:p>
        </p:txBody>
      </p:sp>
      <p:sp>
        <p:nvSpPr>
          <p:cNvPr id="4" name="Slide Number Placeholder 3"/>
          <p:cNvSpPr>
            <a:spLocks noGrp="1"/>
          </p:cNvSpPr>
          <p:nvPr>
            <p:ph type="sldNum" sz="quarter" idx="5"/>
          </p:nvPr>
        </p:nvSpPr>
        <p:spPr/>
        <p:txBody>
          <a:bodyPr/>
          <a:lstStyle/>
          <a:p>
            <a:fld id="{ABC2129F-1B9D-48A5-9AD1-E51CC3F7BEF8}" type="slidenum">
              <a:rPr lang="en-US" smtClean="0"/>
              <a:t>15</a:t>
            </a:fld>
            <a:endParaRPr lang="en-US" dirty="0"/>
          </a:p>
        </p:txBody>
      </p:sp>
    </p:spTree>
    <p:extLst>
      <p:ext uri="{BB962C8B-B14F-4D97-AF65-F5344CB8AC3E}">
        <p14:creationId xmlns:p14="http://schemas.microsoft.com/office/powerpoint/2010/main" val="2308482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0:10</a:t>
            </a:r>
          </a:p>
          <a:p>
            <a:endParaRPr lang="en-US" dirty="0"/>
          </a:p>
          <a:p>
            <a:r>
              <a:rPr lang="en-US" dirty="0"/>
              <a:t>This last example is a complex example.  This client has duplicate steps completed on multiple different days and out of order.  </a:t>
            </a:r>
          </a:p>
        </p:txBody>
      </p:sp>
      <p:sp>
        <p:nvSpPr>
          <p:cNvPr id="4" name="Slide Number Placeholder 3"/>
          <p:cNvSpPr>
            <a:spLocks noGrp="1"/>
          </p:cNvSpPr>
          <p:nvPr>
            <p:ph type="sldNum" sz="quarter" idx="5"/>
          </p:nvPr>
        </p:nvSpPr>
        <p:spPr/>
        <p:txBody>
          <a:bodyPr/>
          <a:lstStyle/>
          <a:p>
            <a:fld id="{ABC2129F-1B9D-48A5-9AD1-E51CC3F7BEF8}" type="slidenum">
              <a:rPr lang="en-US" smtClean="0"/>
              <a:t>16</a:t>
            </a:fld>
            <a:endParaRPr lang="en-US" dirty="0"/>
          </a:p>
        </p:txBody>
      </p:sp>
    </p:spTree>
    <p:extLst>
      <p:ext uri="{BB962C8B-B14F-4D97-AF65-F5344CB8AC3E}">
        <p14:creationId xmlns:p14="http://schemas.microsoft.com/office/powerpoint/2010/main" val="3745275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12:20</a:t>
            </a:r>
          </a:p>
          <a:p>
            <a:r>
              <a:rPr lang="en-US" dirty="0"/>
              <a:t>+3:00</a:t>
            </a:r>
          </a:p>
          <a:p>
            <a:r>
              <a:rPr lang="en-US" dirty="0"/>
              <a:t>Given all of these things.  Measuring time must be done with caution.  There is risk that the measurement is inaccurate. </a:t>
            </a:r>
          </a:p>
          <a:p>
            <a:endParaRPr lang="en-US" dirty="0"/>
          </a:p>
          <a:p>
            <a:r>
              <a:rPr lang="en-US" dirty="0"/>
              <a:t>To minimize this risk we can reduce the size of our test and control groups to remove clients that experience most of these issues.  To do so we can reduce to clients that only have 1 visit and at least 2 events per visit.  This removes impact from multiple days, and single events</a:t>
            </a:r>
          </a:p>
          <a:p>
            <a:endParaRPr lang="en-US" dirty="0"/>
          </a:p>
          <a:p>
            <a:r>
              <a:rPr lang="en-US" dirty="0"/>
              <a:t>This reduces the size of our groups to 62% of control group and 67% of test group</a:t>
            </a:r>
          </a:p>
          <a:p>
            <a:endParaRPr lang="en-US" dirty="0"/>
          </a:p>
          <a:p>
            <a:r>
              <a:rPr lang="en-US" dirty="0"/>
              <a:t>On average it takes 5.6 min for the uncompleted segment in the test, while 4.3 minutes in the control.  For the completed process both the test and control have an average visit time of about 7 minutes. </a:t>
            </a:r>
          </a:p>
          <a:p>
            <a:endParaRPr lang="en-US" dirty="0"/>
          </a:p>
          <a:p>
            <a:r>
              <a:rPr lang="en-US" dirty="0"/>
              <a:t>Visit time is significantly longer for clients that did not complete the process, 30% higher.  While visit time is essentially flat for clients that completed the process.  </a:t>
            </a:r>
          </a:p>
          <a:p>
            <a:endParaRPr lang="en-US" dirty="0"/>
          </a:p>
          <a:p>
            <a:r>
              <a:rPr lang="en-US" dirty="0"/>
              <a:t>Why is this?  One large factor is duplicated steps.  As we saw earlier the number of duplicated steps in the test increased compared to the control.  Duplicated steps will increase the average time per visit, as they cause the total time of the visit to increase.  Here we can see that when we remove visits that have duplicates, this segment performs equally to the control group.  </a:t>
            </a:r>
          </a:p>
          <a:p>
            <a:r>
              <a:rPr lang="en-US" dirty="0"/>
              <a:t>There is also another factor.  </a:t>
            </a:r>
          </a:p>
          <a:p>
            <a:endParaRPr lang="en-US" dirty="0"/>
          </a:p>
          <a:p>
            <a:r>
              <a:rPr lang="en-US" dirty="0"/>
              <a:t>If you remember earlier I mentioned that there is a potential data integrity issue with the definition of a visit.  This is because there are visits that are greater that 30 minutes in duration.  </a:t>
            </a:r>
          </a:p>
          <a:p>
            <a:endParaRPr lang="en-US" dirty="0"/>
          </a:p>
          <a:p>
            <a:r>
              <a:rPr lang="en-US" dirty="0"/>
              <a:t>These visits represent 2% of the data in the experiment, and have significant impact to average time.  </a:t>
            </a:r>
          </a:p>
          <a:p>
            <a:endParaRPr lang="en-US" dirty="0"/>
          </a:p>
          <a:p>
            <a:r>
              <a:rPr lang="en-US" dirty="0"/>
              <a:t>However, when they are removed average visit time is still 19% higher for uncompleted processes in the test group than the control group.  </a:t>
            </a:r>
          </a:p>
          <a:p>
            <a:endParaRPr lang="en-US" dirty="0"/>
          </a:p>
          <a:p>
            <a:r>
              <a:rPr lang="en-US" dirty="0"/>
              <a:t>In this chart here, we can see that a smaller distribution of clients that did not complete the process visited in one minute or less.   This means that the test decreased “fast quitters”.  </a:t>
            </a:r>
          </a:p>
          <a:p>
            <a:endParaRPr lang="en-US" dirty="0"/>
          </a:p>
          <a:p>
            <a:r>
              <a:rPr lang="en-US" dirty="0"/>
              <a:t>Inversely, we can see that a higher distribution of clients spent more time on the process.  This means the test created “more committers”.</a:t>
            </a:r>
          </a:p>
          <a:p>
            <a:endParaRPr lang="en-US" dirty="0"/>
          </a:p>
          <a:p>
            <a:r>
              <a:rPr lang="en-US" dirty="0"/>
              <a:t>The combination of decreased fast quitters and increase committers, is another factor driving the higher visit time for the uncompleted process.  Both of these are positive, because the new experience is decreasing the rate of quitting early and increasing the rate of adequate time commitment.  This also highlights an area of opportunity because perhaps there are specific issues other than duplicates causing clients to spend 10-30 minutes when the average completion time is 7 minutes.  </a:t>
            </a:r>
          </a:p>
          <a:p>
            <a:endParaRPr lang="en-US" dirty="0"/>
          </a:p>
          <a:p>
            <a:r>
              <a:rPr lang="en-US" dirty="0"/>
              <a:t>In the chart on the bottom right, you can see that there is far lower distribution of high visit times when duplicates are removed.  However, they still exist.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C2129F-1B9D-48A5-9AD1-E51CC3F7BEF8}" type="slidenum">
              <a:rPr lang="en-US" smtClean="0"/>
              <a:t>17</a:t>
            </a:fld>
            <a:endParaRPr lang="en-US" dirty="0"/>
          </a:p>
        </p:txBody>
      </p:sp>
    </p:spTree>
    <p:extLst>
      <p:ext uri="{BB962C8B-B14F-4D97-AF65-F5344CB8AC3E}">
        <p14:creationId xmlns:p14="http://schemas.microsoft.com/office/powerpoint/2010/main" val="2169152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0:20</a:t>
            </a:r>
          </a:p>
          <a:p>
            <a:r>
              <a:rPr lang="en-US" dirty="0"/>
              <a:t>The only assistance data that was available from the test was the number of calls per client in the last 6 months.  </a:t>
            </a:r>
          </a:p>
          <a:p>
            <a:endParaRPr lang="en-US" dirty="0"/>
          </a:p>
          <a:p>
            <a:r>
              <a:rPr lang="en-US" dirty="0"/>
              <a:t>This data does not help us determine if clients received assistance during the process.  Therefore we cannot determine if client on-call help improved the completion KPIs or the simplification KPIs.  </a:t>
            </a:r>
          </a:p>
        </p:txBody>
      </p:sp>
      <p:sp>
        <p:nvSpPr>
          <p:cNvPr id="4" name="Slide Number Placeholder 3"/>
          <p:cNvSpPr>
            <a:spLocks noGrp="1"/>
          </p:cNvSpPr>
          <p:nvPr>
            <p:ph type="sldNum" sz="quarter" idx="10"/>
          </p:nvPr>
        </p:nvSpPr>
        <p:spPr/>
        <p:txBody>
          <a:bodyPr/>
          <a:lstStyle/>
          <a:p>
            <a:fld id="{ABC2129F-1B9D-48A5-9AD1-E51CC3F7BEF8}" type="slidenum">
              <a:rPr lang="en-US" smtClean="0"/>
              <a:t>18</a:t>
            </a:fld>
            <a:endParaRPr lang="en-US" dirty="0"/>
          </a:p>
        </p:txBody>
      </p:sp>
    </p:spTree>
    <p:extLst>
      <p:ext uri="{BB962C8B-B14F-4D97-AF65-F5344CB8AC3E}">
        <p14:creationId xmlns:p14="http://schemas.microsoft.com/office/powerpoint/2010/main" val="199606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0:50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 me summarize the results of the overall experiment and its effectiveness.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Positive results from a process completion standpoint</a:t>
            </a:r>
          </a:p>
          <a:p>
            <a:pPr marL="285750" indent="-285750">
              <a:buFont typeface="Arial" panose="020B0604020202020204" pitchFamily="34" charset="0"/>
              <a:buChar char="•"/>
            </a:pPr>
            <a:r>
              <a:rPr lang="en-US" dirty="0"/>
              <a:t>Negative results from simplification standpoint</a:t>
            </a:r>
          </a:p>
          <a:p>
            <a:pPr marL="285750" indent="-285750">
              <a:buFont typeface="Arial" panose="020B0604020202020204" pitchFamily="34" charset="0"/>
              <a:buChar char="•"/>
            </a:pPr>
            <a:r>
              <a:rPr lang="en-US" dirty="0"/>
              <a:t>Unknown results from assistance standpoint</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 Experiment was designed well and effective for deriving insights from the new user experience, as well as understanding the client experience.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 test and control group were equally balanced in terms of size.  </a:t>
            </a:r>
          </a:p>
          <a:p>
            <a:pPr marL="285750" indent="-285750">
              <a:buFont typeface="Arial" panose="020B0604020202020204" pitchFamily="34" charset="0"/>
              <a:buChar char="•"/>
            </a:pPr>
            <a:r>
              <a:rPr lang="en-US" dirty="0"/>
              <a:t>Also, the test and control groups had equal distribution of client segments </a:t>
            </a:r>
          </a:p>
          <a:p>
            <a:pPr marL="285750" indent="-285750">
              <a:buFont typeface="Arial" panose="020B0604020202020204" pitchFamily="34" charset="0"/>
              <a:buChar char="•"/>
            </a:pPr>
            <a:r>
              <a:rPr lang="en-US" dirty="0"/>
              <a:t>The timeframe of the experiment was adequate, as it captured at least 1 visit per client</a:t>
            </a:r>
          </a:p>
        </p:txBody>
      </p:sp>
      <p:sp>
        <p:nvSpPr>
          <p:cNvPr id="4" name="Slide Number Placeholder 3"/>
          <p:cNvSpPr>
            <a:spLocks noGrp="1"/>
          </p:cNvSpPr>
          <p:nvPr>
            <p:ph type="sldNum" sz="quarter" idx="10"/>
          </p:nvPr>
        </p:nvSpPr>
        <p:spPr/>
        <p:txBody>
          <a:bodyPr/>
          <a:lstStyle/>
          <a:p>
            <a:fld id="{ABC2129F-1B9D-48A5-9AD1-E51CC3F7BEF8}" type="slidenum">
              <a:rPr lang="en-US" smtClean="0"/>
              <a:t>19</a:t>
            </a:fld>
            <a:endParaRPr lang="en-US" dirty="0"/>
          </a:p>
        </p:txBody>
      </p:sp>
    </p:spTree>
    <p:extLst>
      <p:ext uri="{BB962C8B-B14F-4D97-AF65-F5344CB8AC3E}">
        <p14:creationId xmlns:p14="http://schemas.microsoft.com/office/powerpoint/2010/main" val="3002408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30 seconds</a:t>
            </a:r>
          </a:p>
        </p:txBody>
      </p:sp>
      <p:sp>
        <p:nvSpPr>
          <p:cNvPr id="4" name="Slide Number Placeholder 3"/>
          <p:cNvSpPr>
            <a:spLocks noGrp="1"/>
          </p:cNvSpPr>
          <p:nvPr>
            <p:ph type="sldNum" sz="quarter" idx="10"/>
          </p:nvPr>
        </p:nvSpPr>
        <p:spPr/>
        <p:txBody>
          <a:bodyPr/>
          <a:lstStyle/>
          <a:p>
            <a:fld id="{ABC2129F-1B9D-48A5-9AD1-E51CC3F7BEF8}" type="slidenum">
              <a:rPr lang="en-US" smtClean="0"/>
              <a:t>2</a:t>
            </a:fld>
            <a:endParaRPr lang="en-US" dirty="0"/>
          </a:p>
        </p:txBody>
      </p:sp>
    </p:spTree>
    <p:extLst>
      <p:ext uri="{BB962C8B-B14F-4D97-AF65-F5344CB8AC3E}">
        <p14:creationId xmlns:p14="http://schemas.microsoft.com/office/powerpoint/2010/main" val="344348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BC2129F-1B9D-48A5-9AD1-E51CC3F7BEF8}" type="slidenum">
              <a:rPr lang="en-US" smtClean="0"/>
              <a:t>20</a:t>
            </a:fld>
            <a:endParaRPr lang="en-US" dirty="0"/>
          </a:p>
        </p:txBody>
      </p:sp>
    </p:spTree>
    <p:extLst>
      <p:ext uri="{BB962C8B-B14F-4D97-AF65-F5344CB8AC3E}">
        <p14:creationId xmlns:p14="http://schemas.microsoft.com/office/powerpoint/2010/main" val="1930774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2129F-1B9D-48A5-9AD1-E51CC3F7BEF8}" type="slidenum">
              <a:rPr lang="en-US" smtClean="0"/>
              <a:t>21</a:t>
            </a:fld>
            <a:endParaRPr lang="en-US" dirty="0"/>
          </a:p>
        </p:txBody>
      </p:sp>
    </p:spTree>
    <p:extLst>
      <p:ext uri="{BB962C8B-B14F-4D97-AF65-F5344CB8AC3E}">
        <p14:creationId xmlns:p14="http://schemas.microsoft.com/office/powerpoint/2010/main" val="2656431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BC2129F-1B9D-48A5-9AD1-E51CC3F7BEF8}" type="slidenum">
              <a:rPr lang="en-US" smtClean="0"/>
              <a:t>22</a:t>
            </a:fld>
            <a:endParaRPr lang="en-US" dirty="0"/>
          </a:p>
        </p:txBody>
      </p:sp>
    </p:spTree>
    <p:extLst>
      <p:ext uri="{BB962C8B-B14F-4D97-AF65-F5344CB8AC3E}">
        <p14:creationId xmlns:p14="http://schemas.microsoft.com/office/powerpoint/2010/main" val="1241245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C3E50"/>
                </a:solidFill>
                <a:effectLst/>
                <a:latin typeface="Lato" panose="020F0502020204030203" pitchFamily="34" charset="0"/>
              </a:rPr>
              <a:t>Bupar</a:t>
            </a:r>
            <a:r>
              <a:rPr lang="en-US" b="0" i="0" dirty="0">
                <a:solidFill>
                  <a:srgbClr val="2C3E50"/>
                </a:solidFill>
                <a:effectLst/>
                <a:latin typeface="Lato" panose="020F0502020204030203" pitchFamily="34" charset="0"/>
              </a:rPr>
              <a:t> is a really awesome suite of packages for business process analysis. https://www.bupar.net/index.html</a:t>
            </a:r>
          </a:p>
          <a:p>
            <a:endParaRPr lang="en-US" b="0" i="0" dirty="0">
              <a:solidFill>
                <a:srgbClr val="2C3E50"/>
              </a:solidFill>
              <a:effectLst/>
              <a:latin typeface="Lato" panose="020F0502020204030203" pitchFamily="34" charset="0"/>
            </a:endParaRPr>
          </a:p>
          <a:p>
            <a:r>
              <a:rPr lang="en-US" b="0" i="0" dirty="0">
                <a:solidFill>
                  <a:srgbClr val="2C3E50"/>
                </a:solidFill>
                <a:effectLst/>
                <a:latin typeface="Lato" panose="020F0502020204030203" pitchFamily="34" charset="0"/>
              </a:rPr>
              <a:t>A precedence diagrams is a two-dimensional matrix showing the flows between activities.  This could be used to understand the frequencies between step reversals.  </a:t>
            </a:r>
          </a:p>
          <a:p>
            <a:endParaRPr lang="en-US" b="0" i="0" dirty="0">
              <a:solidFill>
                <a:srgbClr val="2C3E50"/>
              </a:solidFill>
              <a:effectLst/>
              <a:latin typeface="Lato" panose="020F0502020204030203" pitchFamily="34" charset="0"/>
            </a:endParaRPr>
          </a:p>
          <a:p>
            <a:r>
              <a:rPr lang="en-US" b="0" i="0" dirty="0">
                <a:solidFill>
                  <a:srgbClr val="2C3E50"/>
                </a:solidFill>
                <a:effectLst/>
                <a:latin typeface="Lato" panose="020F0502020204030203" pitchFamily="34" charset="0"/>
              </a:rPr>
              <a:t>Here are two charts that show absolute frequency between process steps and relative frequency between process steps.  </a:t>
            </a:r>
            <a:endParaRPr lang="en-US" dirty="0"/>
          </a:p>
        </p:txBody>
      </p:sp>
      <p:sp>
        <p:nvSpPr>
          <p:cNvPr id="4" name="Slide Number Placeholder 3"/>
          <p:cNvSpPr>
            <a:spLocks noGrp="1"/>
          </p:cNvSpPr>
          <p:nvPr>
            <p:ph type="sldNum" sz="quarter" idx="5"/>
          </p:nvPr>
        </p:nvSpPr>
        <p:spPr/>
        <p:txBody>
          <a:bodyPr/>
          <a:lstStyle/>
          <a:p>
            <a:fld id="{ABC2129F-1B9D-48A5-9AD1-E51CC3F7BEF8}" type="slidenum">
              <a:rPr lang="en-US" smtClean="0"/>
              <a:t>23</a:t>
            </a:fld>
            <a:endParaRPr lang="en-US" dirty="0"/>
          </a:p>
        </p:txBody>
      </p:sp>
    </p:spTree>
    <p:extLst>
      <p:ext uri="{BB962C8B-B14F-4D97-AF65-F5344CB8AC3E}">
        <p14:creationId xmlns:p14="http://schemas.microsoft.com/office/powerpoint/2010/main" val="1321375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2129F-1B9D-48A5-9AD1-E51CC3F7BEF8}" type="slidenum">
              <a:rPr lang="en-US" smtClean="0"/>
              <a:t>24</a:t>
            </a:fld>
            <a:endParaRPr lang="en-US" dirty="0"/>
          </a:p>
        </p:txBody>
      </p:sp>
    </p:spTree>
    <p:extLst>
      <p:ext uri="{BB962C8B-B14F-4D97-AF65-F5344CB8AC3E}">
        <p14:creationId xmlns:p14="http://schemas.microsoft.com/office/powerpoint/2010/main" val="85465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1:30</a:t>
            </a:r>
          </a:p>
        </p:txBody>
      </p:sp>
      <p:sp>
        <p:nvSpPr>
          <p:cNvPr id="4" name="Slide Number Placeholder 3"/>
          <p:cNvSpPr>
            <a:spLocks noGrp="1"/>
          </p:cNvSpPr>
          <p:nvPr>
            <p:ph type="sldNum" sz="quarter" idx="10"/>
          </p:nvPr>
        </p:nvSpPr>
        <p:spPr/>
        <p:txBody>
          <a:bodyPr/>
          <a:lstStyle/>
          <a:p>
            <a:fld id="{ABC2129F-1B9D-48A5-9AD1-E51CC3F7BEF8}" type="slidenum">
              <a:rPr lang="en-US" smtClean="0"/>
              <a:t>3</a:t>
            </a:fld>
            <a:endParaRPr lang="en-US" dirty="0"/>
          </a:p>
        </p:txBody>
      </p:sp>
    </p:spTree>
    <p:extLst>
      <p:ext uri="{BB962C8B-B14F-4D97-AF65-F5344CB8AC3E}">
        <p14:creationId xmlns:p14="http://schemas.microsoft.com/office/powerpoint/2010/main" val="2714157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C2129F-1B9D-48A5-9AD1-E51CC3F7BEF8}" type="slidenum">
              <a:rPr lang="en-US" smtClean="0"/>
              <a:t>4</a:t>
            </a:fld>
            <a:endParaRPr lang="en-US" dirty="0"/>
          </a:p>
        </p:txBody>
      </p:sp>
    </p:spTree>
    <p:extLst>
      <p:ext uri="{BB962C8B-B14F-4D97-AF65-F5344CB8AC3E}">
        <p14:creationId xmlns:p14="http://schemas.microsoft.com/office/powerpoint/2010/main" val="3999216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BC2129F-1B9D-48A5-9AD1-E51CC3F7BEF8}" type="slidenum">
              <a:rPr lang="en-US" smtClean="0"/>
              <a:t>5</a:t>
            </a:fld>
            <a:endParaRPr lang="en-US" dirty="0"/>
          </a:p>
        </p:txBody>
      </p:sp>
    </p:spTree>
    <p:extLst>
      <p:ext uri="{BB962C8B-B14F-4D97-AF65-F5344CB8AC3E}">
        <p14:creationId xmlns:p14="http://schemas.microsoft.com/office/powerpoint/2010/main" val="210145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C2129F-1B9D-48A5-9AD1-E51CC3F7BEF8}" type="slidenum">
              <a:rPr lang="en-US" smtClean="0"/>
              <a:t>6</a:t>
            </a:fld>
            <a:endParaRPr lang="en-US" dirty="0"/>
          </a:p>
        </p:txBody>
      </p:sp>
    </p:spTree>
    <p:extLst>
      <p:ext uri="{BB962C8B-B14F-4D97-AF65-F5344CB8AC3E}">
        <p14:creationId xmlns:p14="http://schemas.microsoft.com/office/powerpoint/2010/main" val="3569629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1:20</a:t>
            </a:r>
          </a:p>
          <a:p>
            <a:endParaRPr lang="en-US" dirty="0"/>
          </a:p>
          <a:p>
            <a:r>
              <a:rPr lang="en-US" dirty="0"/>
              <a:t>When we look at unique visits by date, a peculiar trend arises.  There are spikes in visits on certain days.  All of these days are on the same day of the week, Wednesdays.  Also, there appears to be hardly any visits between march 15</a:t>
            </a:r>
            <a:r>
              <a:rPr lang="en-US" baseline="30000" dirty="0"/>
              <a:t>th</a:t>
            </a:r>
            <a:r>
              <a:rPr lang="en-US" dirty="0"/>
              <a:t> and March 29</a:t>
            </a:r>
            <a:r>
              <a:rPr lang="en-US" baseline="30000" dirty="0"/>
              <a:t>th</a:t>
            </a:r>
            <a:r>
              <a:rPr lang="en-US" dirty="0"/>
              <a:t> …… I was not able to determine the reason for this without context, but this is definitely something I would explore further to ensure there was not an issue with the test.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chart we can see that 30% of all visits occur on Wednesday.  So perhaps there is something Vanguard sends to Clients every Wednesday that is increasing the number of visits.  </a:t>
            </a:r>
          </a:p>
          <a:p>
            <a:endParaRPr lang="en-US" dirty="0"/>
          </a:p>
          <a:p>
            <a:r>
              <a:rPr lang="en-US" dirty="0"/>
              <a:t>This next chart shows distribution of visits by time of day.  There is a large spike in visits in the afternoon which then gradually declines into the evening.  </a:t>
            </a:r>
          </a:p>
          <a:p>
            <a:r>
              <a:rPr lang="en-US" dirty="0"/>
              <a:t>20% of visits occur before 11AM</a:t>
            </a:r>
          </a:p>
          <a:p>
            <a:r>
              <a:rPr lang="en-US" dirty="0"/>
              <a:t>30% 11AM – 1PM</a:t>
            </a:r>
          </a:p>
          <a:p>
            <a:r>
              <a:rPr lang="en-US" dirty="0"/>
              <a:t>50% after 1PM</a:t>
            </a:r>
          </a:p>
          <a:p>
            <a:endParaRPr lang="en-US" dirty="0"/>
          </a:p>
          <a:p>
            <a:r>
              <a:rPr lang="en-US" dirty="0"/>
              <a:t>Lastly, 90% of clients interact with the process on just 1 device.  </a:t>
            </a:r>
          </a:p>
          <a:p>
            <a:endParaRPr lang="en-US" dirty="0"/>
          </a:p>
          <a:p>
            <a:endParaRPr lang="en-US" dirty="0"/>
          </a:p>
        </p:txBody>
      </p:sp>
      <p:sp>
        <p:nvSpPr>
          <p:cNvPr id="4" name="Slide Number Placeholder 3"/>
          <p:cNvSpPr>
            <a:spLocks noGrp="1"/>
          </p:cNvSpPr>
          <p:nvPr>
            <p:ph type="sldNum" sz="quarter" idx="5"/>
          </p:nvPr>
        </p:nvSpPr>
        <p:spPr/>
        <p:txBody>
          <a:bodyPr/>
          <a:lstStyle/>
          <a:p>
            <a:fld id="{ABC2129F-1B9D-48A5-9AD1-E51CC3F7BEF8}" type="slidenum">
              <a:rPr lang="en-US" smtClean="0"/>
              <a:t>7</a:t>
            </a:fld>
            <a:endParaRPr lang="en-US" dirty="0"/>
          </a:p>
        </p:txBody>
      </p:sp>
    </p:spTree>
    <p:extLst>
      <p:ext uri="{BB962C8B-B14F-4D97-AF65-F5344CB8AC3E}">
        <p14:creationId xmlns:p14="http://schemas.microsoft.com/office/powerpoint/2010/main" val="1022262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C2129F-1B9D-48A5-9AD1-E51CC3F7BEF8}" type="slidenum">
              <a:rPr lang="en-US" smtClean="0"/>
              <a:t>8</a:t>
            </a:fld>
            <a:endParaRPr lang="en-US" dirty="0"/>
          </a:p>
        </p:txBody>
      </p:sp>
    </p:spTree>
    <p:extLst>
      <p:ext uri="{BB962C8B-B14F-4D97-AF65-F5344CB8AC3E}">
        <p14:creationId xmlns:p14="http://schemas.microsoft.com/office/powerpoint/2010/main" val="351863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3 minutes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Lets Define Success for this Experiment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Success can be divided into 3 categories</a:t>
            </a:r>
          </a:p>
          <a:p>
            <a:pPr marL="0" indent="0">
              <a:buFont typeface="Arial" panose="020B0604020202020204" pitchFamily="34" charset="0"/>
              <a:buNone/>
            </a:pPr>
            <a:r>
              <a:rPr lang="en-US" dirty="0"/>
              <a:t>Completion, Simplification and Assistance</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Success from a completion standpoint can be defined as the following…. Improving the distribution of clients that completed all of the steps, improving the distribution of clients that reached confirmation, and decreasing the distribution of clients that skip steps.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Why break out completion into these 3 categories?</a:t>
            </a:r>
          </a:p>
          <a:p>
            <a:pPr marL="0" indent="0">
              <a:buFont typeface="Arial" panose="020B0604020202020204" pitchFamily="34" charset="0"/>
              <a:buNone/>
            </a:pPr>
            <a:r>
              <a:rPr lang="en-US" dirty="0"/>
              <a:t>If the process was created to cater to the needs of clients, then we can assume each step has its own purpose and is important to both the client and Vanguard.  This is why is it important to look at completion of the process as a whole as well as completion of the confirm step.  For the analysis throughout this presentation, I have chosen to define success as completing all of the steps.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being said, completing all of the steps and completing the confirmation step are highly correlated, so from an analysis perspective the results looks the same, regardless of which metric is used.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The second category of success, Simplification, can be defined as the following…</a:t>
            </a:r>
          </a:p>
          <a:p>
            <a:pPr marL="342900" indent="-342900">
              <a:buFont typeface="Arial" panose="020B0604020202020204" pitchFamily="34" charset="0"/>
              <a:buChar char="•"/>
            </a:pPr>
            <a:r>
              <a:rPr lang="en-US" dirty="0"/>
              <a:t>Decrease time to complete all steps</a:t>
            </a:r>
          </a:p>
          <a:p>
            <a:pPr marL="342900" indent="-342900">
              <a:buFont typeface="Arial" panose="020B0604020202020204" pitchFamily="34" charset="0"/>
              <a:buChar char="•"/>
            </a:pPr>
            <a:r>
              <a:rPr lang="en-US" dirty="0"/>
              <a:t>Minimize number of client visits</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What is a visit?  A visit is simply a user session on the website. Visit is defined as a sequence of consecutive page views without a 30-minute break, or continuous activity for 30 minutes).  Now there are some data integrity issues related to this definition, which I will touch on later.  But ultimately, the goal should be to have clients complete the process within 1 visit, rather than multiple visits.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Decrease number of total steps within a visit</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Theoretically the goal would be to have all clients have 5 total steps, as that is the minimum number of steps needed to complete the entire process.  </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Lastly, </a:t>
            </a:r>
          </a:p>
          <a:p>
            <a:pPr marL="342900" indent="-342900">
              <a:buFont typeface="Arial" panose="020B0604020202020204" pitchFamily="34" charset="0"/>
              <a:buChar char="•"/>
            </a:pPr>
            <a:r>
              <a:rPr lang="en-US" dirty="0"/>
              <a:t>Decrease Number of duplicated steps</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These measures of success allow us to determine if the new user experience was easier or harder than the existing experience.  Ultimately we want the experience to be easier, faster, and simpler, as that will lead to a more enjoyable client experience.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Lastly, the final measure of success is assistance.  Assistance can be defined as whether or not we decrease the number of clients that needed on call assistance from vanguard.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Completing all steps or reaching the confirm step?</a:t>
            </a:r>
          </a:p>
          <a:p>
            <a:pPr marL="800100" lvl="1" indent="-342900">
              <a:buFont typeface="Arial" panose="020B0604020202020204" pitchFamily="34" charset="0"/>
              <a:buChar char="•"/>
            </a:pPr>
            <a:r>
              <a:rPr lang="en-US" b="1" dirty="0"/>
              <a:t>Completing all steps</a:t>
            </a:r>
          </a:p>
          <a:p>
            <a:pPr lvl="1"/>
            <a:endParaRPr lang="en-US" b="1" dirty="0"/>
          </a:p>
          <a:p>
            <a:pPr lvl="1"/>
            <a:r>
              <a:rPr lang="en-US" b="1" dirty="0"/>
              <a:t>Why?</a:t>
            </a:r>
          </a:p>
          <a:p>
            <a:pPr lvl="1"/>
            <a:r>
              <a:rPr lang="en-US" dirty="0"/>
              <a:t>We can assume that each step is created for an important reason.  If clients are skipping steps, but reaching confirmation, they may have missed an important piece of the customer journey.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Time it takes to complete all steps or reach confirmation?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BC2129F-1B9D-48A5-9AD1-E51CC3F7BEF8}" type="slidenum">
              <a:rPr lang="en-US" smtClean="0"/>
              <a:t>9</a:t>
            </a:fld>
            <a:endParaRPr lang="en-US" dirty="0"/>
          </a:p>
        </p:txBody>
      </p:sp>
    </p:spTree>
    <p:extLst>
      <p:ext uri="{BB962C8B-B14F-4D97-AF65-F5344CB8AC3E}">
        <p14:creationId xmlns:p14="http://schemas.microsoft.com/office/powerpoint/2010/main" val="3854805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7C864-1C02-4539-B7FA-C38C91B981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74730F-71A0-423F-A1D6-30E26D09E5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1B3349-00E9-4ADB-B71F-C28566E11BBC}"/>
              </a:ext>
            </a:extLst>
          </p:cNvPr>
          <p:cNvSpPr>
            <a:spLocks noGrp="1"/>
          </p:cNvSpPr>
          <p:nvPr>
            <p:ph type="dt" sz="half" idx="10"/>
          </p:nvPr>
        </p:nvSpPr>
        <p:spPr/>
        <p:txBody>
          <a:bodyPr/>
          <a:lstStyle/>
          <a:p>
            <a:fld id="{9C0DF094-F44E-46CE-8E1D-B5A2B85B8A1D}" type="datetimeFigureOut">
              <a:rPr lang="en-US" smtClean="0"/>
              <a:t>7/27/2021</a:t>
            </a:fld>
            <a:endParaRPr lang="en-US"/>
          </a:p>
        </p:txBody>
      </p:sp>
      <p:sp>
        <p:nvSpPr>
          <p:cNvPr id="5" name="Footer Placeholder 4">
            <a:extLst>
              <a:ext uri="{FF2B5EF4-FFF2-40B4-BE49-F238E27FC236}">
                <a16:creationId xmlns:a16="http://schemas.microsoft.com/office/drawing/2014/main" id="{0ACD710D-53B4-4C87-9444-63B627835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CE83E-1B94-4C91-BB42-BF23E8473F60}"/>
              </a:ext>
            </a:extLst>
          </p:cNvPr>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15898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BAF37-4DDF-4278-A7E3-F567F202D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624FC8-C488-43E0-8E03-4B2C10F36B8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CBCB6-4F4B-4A3C-B84F-1CA04A26B256}"/>
              </a:ext>
            </a:extLst>
          </p:cNvPr>
          <p:cNvSpPr>
            <a:spLocks noGrp="1"/>
          </p:cNvSpPr>
          <p:nvPr>
            <p:ph type="dt" sz="half" idx="10"/>
          </p:nvPr>
        </p:nvSpPr>
        <p:spPr/>
        <p:txBody>
          <a:bodyPr/>
          <a:lstStyle/>
          <a:p>
            <a:fld id="{9C0DF094-F44E-46CE-8E1D-B5A2B85B8A1D}" type="datetimeFigureOut">
              <a:rPr lang="en-US" smtClean="0"/>
              <a:t>7/27/2021</a:t>
            </a:fld>
            <a:endParaRPr lang="en-US"/>
          </a:p>
        </p:txBody>
      </p:sp>
      <p:sp>
        <p:nvSpPr>
          <p:cNvPr id="5" name="Footer Placeholder 4">
            <a:extLst>
              <a:ext uri="{FF2B5EF4-FFF2-40B4-BE49-F238E27FC236}">
                <a16:creationId xmlns:a16="http://schemas.microsoft.com/office/drawing/2014/main" id="{DC62BA77-87FC-4EE0-A7AE-65DFE46B9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58A496-F628-4F4D-9E8B-5CA5A0100606}"/>
              </a:ext>
            </a:extLst>
          </p:cNvPr>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5630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30D121-A538-4178-95C4-4D32FED44C70}"/>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1FB2B7-0C65-4C3F-A9E1-19408F034CA7}"/>
              </a:ext>
            </a:extLst>
          </p:cNvPr>
          <p:cNvSpPr>
            <a:spLocks noGrp="1"/>
          </p:cNvSpPr>
          <p:nvPr>
            <p:ph type="body" orient="vert" idx="1"/>
          </p:nvPr>
        </p:nvSpPr>
        <p:spPr>
          <a:xfrm>
            <a:off x="838202" y="365125"/>
            <a:ext cx="76835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AD5A3-AA99-4A18-B870-9A12DD2A5B04}"/>
              </a:ext>
            </a:extLst>
          </p:cNvPr>
          <p:cNvSpPr>
            <a:spLocks noGrp="1"/>
          </p:cNvSpPr>
          <p:nvPr>
            <p:ph type="dt" sz="half" idx="10"/>
          </p:nvPr>
        </p:nvSpPr>
        <p:spPr/>
        <p:txBody>
          <a:bodyPr/>
          <a:lstStyle/>
          <a:p>
            <a:fld id="{9C0DF094-F44E-46CE-8E1D-B5A2B85B8A1D}" type="datetimeFigureOut">
              <a:rPr lang="en-US" smtClean="0"/>
              <a:t>7/27/2021</a:t>
            </a:fld>
            <a:endParaRPr lang="en-US"/>
          </a:p>
        </p:txBody>
      </p:sp>
      <p:sp>
        <p:nvSpPr>
          <p:cNvPr id="5" name="Footer Placeholder 4">
            <a:extLst>
              <a:ext uri="{FF2B5EF4-FFF2-40B4-BE49-F238E27FC236}">
                <a16:creationId xmlns:a16="http://schemas.microsoft.com/office/drawing/2014/main" id="{2DB5F718-897B-4D52-A90E-0131251E9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EB081-C6FC-4C27-ACF4-E0D80D01F94A}"/>
              </a:ext>
            </a:extLst>
          </p:cNvPr>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1739426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9AD9186-19DD-4316-A8A9-C6FB457F3965}"/>
              </a:ext>
            </a:extLst>
          </p:cNvPr>
          <p:cNvSpPr>
            <a:spLocks noGrp="1"/>
          </p:cNvSpPr>
          <p:nvPr>
            <p:ph type="sldNum" sz="quarter" idx="12"/>
          </p:nvPr>
        </p:nvSpPr>
        <p:spPr>
          <a:xfrm>
            <a:off x="10722079" y="6533538"/>
            <a:ext cx="1263445" cy="324465"/>
          </a:xfrm>
        </p:spPr>
        <p:txBody>
          <a:bodyPr/>
          <a:lstStyle>
            <a:lvl1pPr>
              <a:defRPr>
                <a:solidFill>
                  <a:schemeClr val="tx1"/>
                </a:solidFill>
              </a:defRPr>
            </a:lvl1pPr>
          </a:lstStyle>
          <a:p>
            <a:fld id="{A1CD2890-2B82-4038-9429-C7E81A39BF18}" type="slidenum">
              <a:rPr lang="en-US" smtClean="0"/>
              <a:pPr/>
              <a:t>‹#›</a:t>
            </a:fld>
            <a:endParaRPr lang="en-US" dirty="0"/>
          </a:p>
        </p:txBody>
      </p:sp>
    </p:spTree>
    <p:extLst>
      <p:ext uri="{BB962C8B-B14F-4D97-AF65-F5344CB8AC3E}">
        <p14:creationId xmlns:p14="http://schemas.microsoft.com/office/powerpoint/2010/main" val="355212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0DF094-F44E-46CE-8E1D-B5A2B85B8A1D}"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3025912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0DF094-F44E-46CE-8E1D-B5A2B85B8A1D}"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2568970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0DF094-F44E-46CE-8E1D-B5A2B85B8A1D}"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3817479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0DF094-F44E-46CE-8E1D-B5A2B85B8A1D}"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354613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0DF094-F44E-46CE-8E1D-B5A2B85B8A1D}"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2803285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0DF094-F44E-46CE-8E1D-B5A2B85B8A1D}" type="datetimeFigureOut">
              <a:rPr lang="en-US" smtClean="0"/>
              <a:t>7/27/2021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1762762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DF094-F44E-46CE-8E1D-B5A2B85B8A1D}" type="datetimeFigureOut">
              <a:rPr lang="en-US" smtClean="0"/>
              <a:t>7/27/2021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418433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464F-1CA5-4471-B465-B14FCC6034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E070F2-B9FC-4B00-A79F-33700FE07E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EE010-61AB-4EDF-9C7B-881D488CA14F}"/>
              </a:ext>
            </a:extLst>
          </p:cNvPr>
          <p:cNvSpPr>
            <a:spLocks noGrp="1"/>
          </p:cNvSpPr>
          <p:nvPr>
            <p:ph type="dt" sz="half" idx="10"/>
          </p:nvPr>
        </p:nvSpPr>
        <p:spPr/>
        <p:txBody>
          <a:bodyPr/>
          <a:lstStyle/>
          <a:p>
            <a:fld id="{9C0DF094-F44E-46CE-8E1D-B5A2B85B8A1D}" type="datetimeFigureOut">
              <a:rPr lang="en-US" smtClean="0"/>
              <a:t>7/27/2021</a:t>
            </a:fld>
            <a:endParaRPr lang="en-US"/>
          </a:p>
        </p:txBody>
      </p:sp>
      <p:sp>
        <p:nvSpPr>
          <p:cNvPr id="5" name="Footer Placeholder 4">
            <a:extLst>
              <a:ext uri="{FF2B5EF4-FFF2-40B4-BE49-F238E27FC236}">
                <a16:creationId xmlns:a16="http://schemas.microsoft.com/office/drawing/2014/main" id="{017DEA17-9388-4935-AB4B-7619EBC0B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C2EF4-B804-4BD3-ADB3-8E16156BC5CE}"/>
              </a:ext>
            </a:extLst>
          </p:cNvPr>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2044497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0DF094-F44E-46CE-8E1D-B5A2B85B8A1D}"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40732085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0DF094-F44E-46CE-8E1D-B5A2B85B8A1D}"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1897992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0DF094-F44E-46CE-8E1D-B5A2B85B8A1D}"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903538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0DF094-F44E-46CE-8E1D-B5A2B85B8A1D}"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28144678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9AD9186-19DD-4316-A8A9-C6FB457F3965}"/>
              </a:ext>
            </a:extLst>
          </p:cNvPr>
          <p:cNvSpPr>
            <a:spLocks noGrp="1"/>
          </p:cNvSpPr>
          <p:nvPr>
            <p:ph type="sldNum" sz="quarter" idx="12"/>
          </p:nvPr>
        </p:nvSpPr>
        <p:spPr>
          <a:xfrm>
            <a:off x="10722079" y="6533538"/>
            <a:ext cx="1263445" cy="324465"/>
          </a:xfrm>
        </p:spPr>
        <p:txBody>
          <a:bodyPr/>
          <a:lstStyle>
            <a:lvl1pPr>
              <a:defRPr>
                <a:solidFill>
                  <a:schemeClr val="tx1"/>
                </a:solidFill>
              </a:defRPr>
            </a:lvl1pPr>
          </a:lstStyle>
          <a:p>
            <a:fld id="{A1CD2890-2B82-4038-9429-C7E81A39BF18}" type="slidenum">
              <a:rPr lang="en-US" smtClean="0"/>
              <a:pPr/>
              <a:t>‹#›</a:t>
            </a:fld>
            <a:endParaRPr lang="en-US" dirty="0"/>
          </a:p>
        </p:txBody>
      </p:sp>
    </p:spTree>
    <p:extLst>
      <p:ext uri="{BB962C8B-B14F-4D97-AF65-F5344CB8AC3E}">
        <p14:creationId xmlns:p14="http://schemas.microsoft.com/office/powerpoint/2010/main" val="3377853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FB8F-D2F5-46DE-BE4C-B19CD02F44A2}"/>
              </a:ext>
            </a:extLst>
          </p:cNvPr>
          <p:cNvSpPr>
            <a:spLocks noGrp="1"/>
          </p:cNvSpPr>
          <p:nvPr>
            <p:ph type="title"/>
          </p:nvPr>
        </p:nvSpPr>
        <p:spPr>
          <a:xfrm>
            <a:off x="831851" y="170974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F10210-D9D2-45E1-8353-0AEB98D07A49}"/>
              </a:ext>
            </a:extLst>
          </p:cNvPr>
          <p:cNvSpPr>
            <a:spLocks noGrp="1"/>
          </p:cNvSpPr>
          <p:nvPr>
            <p:ph type="body" idx="1"/>
          </p:nvPr>
        </p:nvSpPr>
        <p:spPr>
          <a:xfrm>
            <a:off x="831851" y="4589466"/>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B9563FC-3347-4C1C-B1FD-70AC6FAE7E8C}"/>
              </a:ext>
            </a:extLst>
          </p:cNvPr>
          <p:cNvSpPr>
            <a:spLocks noGrp="1"/>
          </p:cNvSpPr>
          <p:nvPr>
            <p:ph type="dt" sz="half" idx="10"/>
          </p:nvPr>
        </p:nvSpPr>
        <p:spPr/>
        <p:txBody>
          <a:bodyPr/>
          <a:lstStyle/>
          <a:p>
            <a:fld id="{9C0DF094-F44E-46CE-8E1D-B5A2B85B8A1D}" type="datetimeFigureOut">
              <a:rPr lang="en-US" smtClean="0"/>
              <a:t>7/27/2021</a:t>
            </a:fld>
            <a:endParaRPr lang="en-US"/>
          </a:p>
        </p:txBody>
      </p:sp>
      <p:sp>
        <p:nvSpPr>
          <p:cNvPr id="5" name="Footer Placeholder 4">
            <a:extLst>
              <a:ext uri="{FF2B5EF4-FFF2-40B4-BE49-F238E27FC236}">
                <a16:creationId xmlns:a16="http://schemas.microsoft.com/office/drawing/2014/main" id="{6B7D33ED-96FD-423C-923C-FD15DE9D2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D4566-B749-4CC3-89A2-CF46F92A60F4}"/>
              </a:ext>
            </a:extLst>
          </p:cNvPr>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389613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96C34-32F0-4C2C-9874-9025031F4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8EF93A-7F2D-48FE-82D1-F70F94BF17D0}"/>
              </a:ext>
            </a:extLst>
          </p:cNvPr>
          <p:cNvSpPr>
            <a:spLocks noGrp="1"/>
          </p:cNvSpPr>
          <p:nvPr>
            <p:ph sz="half" idx="1"/>
          </p:nvPr>
        </p:nvSpPr>
        <p:spPr>
          <a:xfrm>
            <a:off x="8382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904D62-BC32-414B-9EBA-C7CFE3E3AE38}"/>
              </a:ext>
            </a:extLst>
          </p:cNvPr>
          <p:cNvSpPr>
            <a:spLocks noGrp="1"/>
          </p:cNvSpPr>
          <p:nvPr>
            <p:ph sz="half" idx="2"/>
          </p:nvPr>
        </p:nvSpPr>
        <p:spPr>
          <a:xfrm>
            <a:off x="61976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EE9D92-0834-4045-B0F7-EA11ECAA57AD}"/>
              </a:ext>
            </a:extLst>
          </p:cNvPr>
          <p:cNvSpPr>
            <a:spLocks noGrp="1"/>
          </p:cNvSpPr>
          <p:nvPr>
            <p:ph type="dt" sz="half" idx="10"/>
          </p:nvPr>
        </p:nvSpPr>
        <p:spPr/>
        <p:txBody>
          <a:bodyPr/>
          <a:lstStyle/>
          <a:p>
            <a:fld id="{9C0DF094-F44E-46CE-8E1D-B5A2B85B8A1D}" type="datetimeFigureOut">
              <a:rPr lang="en-US" smtClean="0"/>
              <a:t>7/27/2021</a:t>
            </a:fld>
            <a:endParaRPr lang="en-US"/>
          </a:p>
        </p:txBody>
      </p:sp>
      <p:sp>
        <p:nvSpPr>
          <p:cNvPr id="6" name="Footer Placeholder 5">
            <a:extLst>
              <a:ext uri="{FF2B5EF4-FFF2-40B4-BE49-F238E27FC236}">
                <a16:creationId xmlns:a16="http://schemas.microsoft.com/office/drawing/2014/main" id="{BEBBDF24-7BCD-4AEA-A23A-2A7AB61E7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8C8B8-A4B6-4B66-BB34-A9D1AF8FA45F}"/>
              </a:ext>
            </a:extLst>
          </p:cNvPr>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900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F104-76EB-49F4-88D9-AB0B9B5E826F}"/>
              </a:ext>
            </a:extLst>
          </p:cNvPr>
          <p:cNvSpPr>
            <a:spLocks noGrp="1"/>
          </p:cNvSpPr>
          <p:nvPr>
            <p:ph type="title"/>
          </p:nvPr>
        </p:nvSpPr>
        <p:spPr>
          <a:xfrm>
            <a:off x="840317"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745BED-3FA4-45DC-8FD3-5366BC01834C}"/>
              </a:ext>
            </a:extLst>
          </p:cNvPr>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18EF8EF-8EE4-4109-AA9D-1F64364DD69B}"/>
              </a:ext>
            </a:extLst>
          </p:cNvPr>
          <p:cNvSpPr>
            <a:spLocks noGrp="1"/>
          </p:cNvSpPr>
          <p:nvPr>
            <p:ph sz="half" idx="2"/>
          </p:nvPr>
        </p:nvSpPr>
        <p:spPr>
          <a:xfrm>
            <a:off x="840319"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CC1EA2-2087-40A4-BA04-547831248587}"/>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5CAACD-47A6-4831-AA23-19AC407A29E1}"/>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008F3F-E578-47B6-8AFA-F37F9CF5CF9B}"/>
              </a:ext>
            </a:extLst>
          </p:cNvPr>
          <p:cNvSpPr>
            <a:spLocks noGrp="1"/>
          </p:cNvSpPr>
          <p:nvPr>
            <p:ph type="dt" sz="half" idx="10"/>
          </p:nvPr>
        </p:nvSpPr>
        <p:spPr/>
        <p:txBody>
          <a:bodyPr/>
          <a:lstStyle/>
          <a:p>
            <a:fld id="{9C0DF094-F44E-46CE-8E1D-B5A2B85B8A1D}" type="datetimeFigureOut">
              <a:rPr lang="en-US" smtClean="0"/>
              <a:t>7/27/2021</a:t>
            </a:fld>
            <a:endParaRPr lang="en-US"/>
          </a:p>
        </p:txBody>
      </p:sp>
      <p:sp>
        <p:nvSpPr>
          <p:cNvPr id="8" name="Footer Placeholder 7">
            <a:extLst>
              <a:ext uri="{FF2B5EF4-FFF2-40B4-BE49-F238E27FC236}">
                <a16:creationId xmlns:a16="http://schemas.microsoft.com/office/drawing/2014/main" id="{3DD94574-5972-44DC-88EC-CEF26974DC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0938F5-03F3-4B27-A12B-62749A2FA265}"/>
              </a:ext>
            </a:extLst>
          </p:cNvPr>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1493538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A0657-FEAD-4F87-9971-50A3FF33BE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C65E7D-061D-400D-9EBD-F24FF62D9498}"/>
              </a:ext>
            </a:extLst>
          </p:cNvPr>
          <p:cNvSpPr>
            <a:spLocks noGrp="1"/>
          </p:cNvSpPr>
          <p:nvPr>
            <p:ph type="dt" sz="half" idx="10"/>
          </p:nvPr>
        </p:nvSpPr>
        <p:spPr/>
        <p:txBody>
          <a:bodyPr/>
          <a:lstStyle/>
          <a:p>
            <a:fld id="{9C0DF094-F44E-46CE-8E1D-B5A2B85B8A1D}" type="datetimeFigureOut">
              <a:rPr lang="en-US" smtClean="0"/>
              <a:t>7/27/2021</a:t>
            </a:fld>
            <a:endParaRPr lang="en-US"/>
          </a:p>
        </p:txBody>
      </p:sp>
      <p:sp>
        <p:nvSpPr>
          <p:cNvPr id="4" name="Footer Placeholder 3">
            <a:extLst>
              <a:ext uri="{FF2B5EF4-FFF2-40B4-BE49-F238E27FC236}">
                <a16:creationId xmlns:a16="http://schemas.microsoft.com/office/drawing/2014/main" id="{4C8EDD19-F9C3-4F2D-BFC8-AC465A8274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0A82C4-08DA-4C09-A6A4-36CC13D88CEB}"/>
              </a:ext>
            </a:extLst>
          </p:cNvPr>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4689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AE8C3A-C17D-4DD0-A684-28EB48769E93}"/>
              </a:ext>
            </a:extLst>
          </p:cNvPr>
          <p:cNvSpPr>
            <a:spLocks noGrp="1"/>
          </p:cNvSpPr>
          <p:nvPr>
            <p:ph type="dt" sz="half" idx="10"/>
          </p:nvPr>
        </p:nvSpPr>
        <p:spPr/>
        <p:txBody>
          <a:bodyPr/>
          <a:lstStyle/>
          <a:p>
            <a:fld id="{9C0DF094-F44E-46CE-8E1D-B5A2B85B8A1D}" type="datetimeFigureOut">
              <a:rPr lang="en-US" smtClean="0"/>
              <a:t>7/27/2021</a:t>
            </a:fld>
            <a:endParaRPr lang="en-US"/>
          </a:p>
        </p:txBody>
      </p:sp>
      <p:sp>
        <p:nvSpPr>
          <p:cNvPr id="3" name="Footer Placeholder 2">
            <a:extLst>
              <a:ext uri="{FF2B5EF4-FFF2-40B4-BE49-F238E27FC236}">
                <a16:creationId xmlns:a16="http://schemas.microsoft.com/office/drawing/2014/main" id="{071BBA68-EC07-4274-BB6A-A6623A1C50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251E7-AF1F-487D-9DCF-085375F104D3}"/>
              </a:ext>
            </a:extLst>
          </p:cNvPr>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3859309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5F4B1-8980-4D0E-B234-0896B5513BD6}"/>
              </a:ext>
            </a:extLst>
          </p:cNvPr>
          <p:cNvSpPr>
            <a:spLocks noGrp="1"/>
          </p:cNvSpPr>
          <p:nvPr>
            <p:ph type="title"/>
          </p:nvPr>
        </p:nvSpPr>
        <p:spPr>
          <a:xfrm>
            <a:off x="840319"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7E876B-55BA-42AD-9BFF-6105654C7475}"/>
              </a:ext>
            </a:extLst>
          </p:cNvPr>
          <p:cNvSpPr>
            <a:spLocks noGrp="1"/>
          </p:cNvSpPr>
          <p:nvPr>
            <p:ph idx="1"/>
          </p:nvPr>
        </p:nvSpPr>
        <p:spPr>
          <a:xfrm>
            <a:off x="5183717"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9DF622-BA47-4D02-B886-ACA2F0E84E18}"/>
              </a:ext>
            </a:extLst>
          </p:cNvPr>
          <p:cNvSpPr>
            <a:spLocks noGrp="1"/>
          </p:cNvSpPr>
          <p:nvPr>
            <p:ph type="body" sz="half" idx="2"/>
          </p:nvPr>
        </p:nvSpPr>
        <p:spPr>
          <a:xfrm>
            <a:off x="840319"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29E05A-03CA-4C06-B08B-3FFC6865D897}"/>
              </a:ext>
            </a:extLst>
          </p:cNvPr>
          <p:cNvSpPr>
            <a:spLocks noGrp="1"/>
          </p:cNvSpPr>
          <p:nvPr>
            <p:ph type="dt" sz="half" idx="10"/>
          </p:nvPr>
        </p:nvSpPr>
        <p:spPr/>
        <p:txBody>
          <a:bodyPr/>
          <a:lstStyle/>
          <a:p>
            <a:fld id="{9C0DF094-F44E-46CE-8E1D-B5A2B85B8A1D}" type="datetimeFigureOut">
              <a:rPr lang="en-US" smtClean="0"/>
              <a:t>7/27/2021</a:t>
            </a:fld>
            <a:endParaRPr lang="en-US"/>
          </a:p>
        </p:txBody>
      </p:sp>
      <p:sp>
        <p:nvSpPr>
          <p:cNvPr id="6" name="Footer Placeholder 5">
            <a:extLst>
              <a:ext uri="{FF2B5EF4-FFF2-40B4-BE49-F238E27FC236}">
                <a16:creationId xmlns:a16="http://schemas.microsoft.com/office/drawing/2014/main" id="{653D8CB6-C61C-4B8B-87F7-109DD4C724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5575B-52FC-4671-97FF-5831DE4357E7}"/>
              </a:ext>
            </a:extLst>
          </p:cNvPr>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1914825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0129F-77C9-42C0-B02A-63C23AE0B96A}"/>
              </a:ext>
            </a:extLst>
          </p:cNvPr>
          <p:cNvSpPr>
            <a:spLocks noGrp="1"/>
          </p:cNvSpPr>
          <p:nvPr>
            <p:ph type="title"/>
          </p:nvPr>
        </p:nvSpPr>
        <p:spPr>
          <a:xfrm>
            <a:off x="840319"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68A798-67FA-491D-BD57-4900A0A80BA3}"/>
              </a:ext>
            </a:extLst>
          </p:cNvPr>
          <p:cNvSpPr>
            <a:spLocks noGrp="1"/>
          </p:cNvSpPr>
          <p:nvPr>
            <p:ph type="pic" idx="1"/>
          </p:nvPr>
        </p:nvSpPr>
        <p:spPr>
          <a:xfrm>
            <a:off x="5183717" y="987428"/>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6BD0EC-E5E9-47FE-96C7-A52B265EE083}"/>
              </a:ext>
            </a:extLst>
          </p:cNvPr>
          <p:cNvSpPr>
            <a:spLocks noGrp="1"/>
          </p:cNvSpPr>
          <p:nvPr>
            <p:ph type="body" sz="half" idx="2"/>
          </p:nvPr>
        </p:nvSpPr>
        <p:spPr>
          <a:xfrm>
            <a:off x="840319"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8DE4E-73A2-48BB-93C9-252E66A7DC01}"/>
              </a:ext>
            </a:extLst>
          </p:cNvPr>
          <p:cNvSpPr>
            <a:spLocks noGrp="1"/>
          </p:cNvSpPr>
          <p:nvPr>
            <p:ph type="dt" sz="half" idx="10"/>
          </p:nvPr>
        </p:nvSpPr>
        <p:spPr/>
        <p:txBody>
          <a:bodyPr/>
          <a:lstStyle/>
          <a:p>
            <a:fld id="{9C0DF094-F44E-46CE-8E1D-B5A2B85B8A1D}" type="datetimeFigureOut">
              <a:rPr lang="en-US" smtClean="0"/>
              <a:t>7/27/2021</a:t>
            </a:fld>
            <a:endParaRPr lang="en-US"/>
          </a:p>
        </p:txBody>
      </p:sp>
      <p:sp>
        <p:nvSpPr>
          <p:cNvPr id="6" name="Footer Placeholder 5">
            <a:extLst>
              <a:ext uri="{FF2B5EF4-FFF2-40B4-BE49-F238E27FC236}">
                <a16:creationId xmlns:a16="http://schemas.microsoft.com/office/drawing/2014/main" id="{9DFB0348-3B81-477A-9D8C-D3353E37A7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C87A08-CE5B-441D-9B2A-A0A38F4D6903}"/>
              </a:ext>
            </a:extLst>
          </p:cNvPr>
          <p:cNvSpPr>
            <a:spLocks noGrp="1"/>
          </p:cNvSpPr>
          <p:nvPr>
            <p:ph type="sldNum" sz="quarter" idx="12"/>
          </p:nvPr>
        </p:nvSpPr>
        <p:spPr/>
        <p:txBody>
          <a:bodyPr/>
          <a:lstStyle/>
          <a:p>
            <a:fld id="{EB963644-DB1C-4F4E-A9C1-1C41B95AFA0C}" type="slidenum">
              <a:rPr lang="en-US" smtClean="0"/>
              <a:t>‹#›</a:t>
            </a:fld>
            <a:endParaRPr lang="en-US"/>
          </a:p>
        </p:txBody>
      </p:sp>
    </p:spTree>
    <p:extLst>
      <p:ext uri="{BB962C8B-B14F-4D97-AF65-F5344CB8AC3E}">
        <p14:creationId xmlns:p14="http://schemas.microsoft.com/office/powerpoint/2010/main" val="923168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1836E0-46F3-4DE6-A1C1-8ACA53362F29}"/>
              </a:ext>
            </a:extLst>
          </p:cNvPr>
          <p:cNvSpPr>
            <a:spLocks noGrp="1"/>
          </p:cNvSpPr>
          <p:nvPr>
            <p:ph type="title"/>
          </p:nvPr>
        </p:nvSpPr>
        <p:spPr>
          <a:xfrm>
            <a:off x="267929" y="210269"/>
            <a:ext cx="10515600" cy="46815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70005FC-386C-4C17-A343-A17430C57344}"/>
              </a:ext>
            </a:extLst>
          </p:cNvPr>
          <p:cNvSpPr>
            <a:spLocks noGrp="1"/>
          </p:cNvSpPr>
          <p:nvPr>
            <p:ph type="body" idx="1"/>
          </p:nvPr>
        </p:nvSpPr>
        <p:spPr>
          <a:xfrm>
            <a:off x="267930" y="955472"/>
            <a:ext cx="11304639" cy="531259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1F0CEA-DFB4-4856-BEEE-68E7FF0B5609}"/>
              </a:ext>
            </a:extLst>
          </p:cNvPr>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DF094-F44E-46CE-8E1D-B5A2B85B8A1D}" type="datetimeFigureOut">
              <a:rPr lang="en-US" smtClean="0"/>
              <a:t>7/27/2021</a:t>
            </a:fld>
            <a:endParaRPr lang="en-US"/>
          </a:p>
        </p:txBody>
      </p:sp>
      <p:sp>
        <p:nvSpPr>
          <p:cNvPr id="5" name="Footer Placeholder 4">
            <a:extLst>
              <a:ext uri="{FF2B5EF4-FFF2-40B4-BE49-F238E27FC236}">
                <a16:creationId xmlns:a16="http://schemas.microsoft.com/office/drawing/2014/main" id="{C4E85B87-CD78-4E08-900A-E1E8C2F8277E}"/>
              </a:ext>
            </a:extLst>
          </p:cNvPr>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E6DA4E-2AFF-4EB6-9688-45EBDC08FCCA}"/>
              </a:ext>
            </a:extLst>
          </p:cNvPr>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963644-DB1C-4F4E-A9C1-1C41B95AFA0C}" type="slidenum">
              <a:rPr lang="en-US" smtClean="0"/>
              <a:t>‹#›</a:t>
            </a:fld>
            <a:endParaRPr lang="en-US"/>
          </a:p>
        </p:txBody>
      </p:sp>
    </p:spTree>
    <p:extLst>
      <p:ext uri="{BB962C8B-B14F-4D97-AF65-F5344CB8AC3E}">
        <p14:creationId xmlns:p14="http://schemas.microsoft.com/office/powerpoint/2010/main" val="96379295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defTabSz="914400" rtl="0" eaLnBrk="1" latinLnBrk="0" hangingPunct="1">
        <a:lnSpc>
          <a:spcPct val="90000"/>
        </a:lnSpc>
        <a:spcBef>
          <a:spcPct val="0"/>
        </a:spcBef>
        <a:buNone/>
        <a:defRPr sz="2800" b="0" kern="1200">
          <a:solidFill>
            <a:schemeClr val="bg1"/>
          </a:solidFill>
          <a:latin typeface="Allstate Objektiv ExtraBold"/>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llstate Objektiv ExtraBol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llstate Objektiv Extra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llstate Objektiv Extra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llstate Objektiv Extra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llstate Objektiv Extra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DF094-F44E-46CE-8E1D-B5A2B85B8A1D}" type="datetimeFigureOut">
              <a:rPr lang="en-US" smtClean="0"/>
              <a:t>7/27/2021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963644-DB1C-4F4E-A9C1-1C41B95AFA0C}" type="slidenum">
              <a:rPr lang="en-US" smtClean="0"/>
              <a:t>‹#›</a:t>
            </a:fld>
            <a:endParaRPr lang="en-US"/>
          </a:p>
        </p:txBody>
      </p:sp>
    </p:spTree>
    <p:extLst>
      <p:ext uri="{BB962C8B-B14F-4D97-AF65-F5344CB8AC3E}">
        <p14:creationId xmlns:p14="http://schemas.microsoft.com/office/powerpoint/2010/main" val="271664031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chart" Target="../charts/chart15.xml"/><Relationship Id="rId4" Type="http://schemas.openxmlformats.org/officeDocument/2006/relationships/chart" Target="../charts/char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11.gi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chart" Target="../charts/char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BE7E053-93A4-4DD3-91BC-98207A73226C}"/>
              </a:ext>
            </a:extLst>
          </p:cNvPr>
          <p:cNvCxnSpPr>
            <a:cxnSpLocks/>
          </p:cNvCxnSpPr>
          <p:nvPr/>
        </p:nvCxnSpPr>
        <p:spPr>
          <a:xfrm flipV="1">
            <a:off x="8171369" y="4173962"/>
            <a:ext cx="4022475" cy="2682396"/>
          </a:xfrm>
          <a:prstGeom prst="line">
            <a:avLst/>
          </a:prstGeom>
          <a:ln w="952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64F697-5325-4D05-8D60-7B2B347184F0}"/>
              </a:ext>
            </a:extLst>
          </p:cNvPr>
          <p:cNvCxnSpPr>
            <a:cxnSpLocks/>
          </p:cNvCxnSpPr>
          <p:nvPr/>
        </p:nvCxnSpPr>
        <p:spPr>
          <a:xfrm>
            <a:off x="10083241" y="-1643"/>
            <a:ext cx="1219200" cy="6858000"/>
          </a:xfrm>
          <a:prstGeom prst="line">
            <a:avLst/>
          </a:prstGeom>
          <a:ln w="9525">
            <a:solidFill>
              <a:srgbClr val="45BCE5"/>
            </a:solidFill>
          </a:ln>
        </p:spPr>
        <p:style>
          <a:lnRef idx="2">
            <a:schemeClr val="accent1"/>
          </a:lnRef>
          <a:fillRef idx="0">
            <a:schemeClr val="accent1"/>
          </a:fillRef>
          <a:effectRef idx="1">
            <a:schemeClr val="accent1"/>
          </a:effectRef>
          <a:fontRef idx="minor">
            <a:schemeClr val="tx1"/>
          </a:fontRef>
        </p:style>
      </p:cxnSp>
      <p:sp>
        <p:nvSpPr>
          <p:cNvPr id="8" name="Freeform 9">
            <a:extLst>
              <a:ext uri="{FF2B5EF4-FFF2-40B4-BE49-F238E27FC236}">
                <a16:creationId xmlns:a16="http://schemas.microsoft.com/office/drawing/2014/main" id="{97970631-F1FF-4F38-87F1-E4F2B1FF53C0}"/>
              </a:ext>
            </a:extLst>
          </p:cNvPr>
          <p:cNvSpPr/>
          <p:nvPr/>
        </p:nvSpPr>
        <p:spPr>
          <a:xfrm>
            <a:off x="9946078" y="-8466"/>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45BCE5">
              <a:alpha val="3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10">
            <a:extLst>
              <a:ext uri="{FF2B5EF4-FFF2-40B4-BE49-F238E27FC236}">
                <a16:creationId xmlns:a16="http://schemas.microsoft.com/office/drawing/2014/main" id="{17724431-E877-4233-8ADD-BCCB003BB268}"/>
              </a:ext>
            </a:extLst>
          </p:cNvPr>
          <p:cNvSpPr/>
          <p:nvPr/>
        </p:nvSpPr>
        <p:spPr>
          <a:xfrm>
            <a:off x="10245697" y="-10105"/>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0033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Freeform 11">
            <a:extLst>
              <a:ext uri="{FF2B5EF4-FFF2-40B4-BE49-F238E27FC236}">
                <a16:creationId xmlns:a16="http://schemas.microsoft.com/office/drawing/2014/main" id="{D48BDAF3-6EB3-4F2F-90A2-619B6BF78A55}"/>
              </a:ext>
            </a:extLst>
          </p:cNvPr>
          <p:cNvSpPr/>
          <p:nvPr/>
        </p:nvSpPr>
        <p:spPr>
          <a:xfrm>
            <a:off x="9678435" y="3925247"/>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rgbClr val="45BCE5">
              <a:alpha val="71765"/>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2">
            <a:extLst>
              <a:ext uri="{FF2B5EF4-FFF2-40B4-BE49-F238E27FC236}">
                <a16:creationId xmlns:a16="http://schemas.microsoft.com/office/drawing/2014/main" id="{726DB4BC-1C18-4703-979F-FC63B44A71A2}"/>
              </a:ext>
            </a:extLst>
          </p:cNvPr>
          <p:cNvSpPr/>
          <p:nvPr/>
        </p:nvSpPr>
        <p:spPr>
          <a:xfrm>
            <a:off x="10050963" y="-10105"/>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rgbClr val="0033A0">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3A375A49-4769-402A-8DF9-9B3E72F1BA40}"/>
              </a:ext>
            </a:extLst>
          </p:cNvPr>
          <p:cNvSpPr/>
          <p:nvPr/>
        </p:nvSpPr>
        <p:spPr>
          <a:xfrm>
            <a:off x="11336310" y="-10105"/>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95D600">
              <a:alpha val="69804"/>
            </a:srgb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5">
            <a:extLst>
              <a:ext uri="{FF2B5EF4-FFF2-40B4-BE49-F238E27FC236}">
                <a16:creationId xmlns:a16="http://schemas.microsoft.com/office/drawing/2014/main" id="{9538EFB0-4344-4105-83DA-AAE30A615402}"/>
              </a:ext>
            </a:extLst>
          </p:cNvPr>
          <p:cNvSpPr/>
          <p:nvPr/>
        </p:nvSpPr>
        <p:spPr>
          <a:xfrm>
            <a:off x="11100831" y="4892095"/>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DEEB1E9E-E4E1-4A75-8853-7183A934D5B1}"/>
              </a:ext>
            </a:extLst>
          </p:cNvPr>
          <p:cNvSpPr txBox="1"/>
          <p:nvPr/>
        </p:nvSpPr>
        <p:spPr>
          <a:xfrm>
            <a:off x="1936304" y="1846527"/>
            <a:ext cx="7660903" cy="2123658"/>
          </a:xfrm>
          <a:prstGeom prst="rect">
            <a:avLst/>
          </a:prstGeom>
          <a:noFill/>
        </p:spPr>
        <p:txBody>
          <a:bodyPr wrap="square" rtlCol="0">
            <a:spAutoFit/>
          </a:bodyPr>
          <a:lstStyle/>
          <a:p>
            <a:r>
              <a:rPr lang="en-US" sz="6600" dirty="0">
                <a:solidFill>
                  <a:srgbClr val="0033A0"/>
                </a:solidFill>
              </a:rPr>
              <a:t>User Experience</a:t>
            </a:r>
          </a:p>
          <a:p>
            <a:r>
              <a:rPr lang="en-US" sz="6600" dirty="0">
                <a:solidFill>
                  <a:srgbClr val="0033A0"/>
                </a:solidFill>
              </a:rPr>
              <a:t>Case Study</a:t>
            </a:r>
          </a:p>
        </p:txBody>
      </p:sp>
      <p:sp>
        <p:nvSpPr>
          <p:cNvPr id="2" name="Oval 1">
            <a:extLst>
              <a:ext uri="{FF2B5EF4-FFF2-40B4-BE49-F238E27FC236}">
                <a16:creationId xmlns:a16="http://schemas.microsoft.com/office/drawing/2014/main" id="{397591B9-95C9-49B6-B164-38D7007BDFC5}"/>
              </a:ext>
            </a:extLst>
          </p:cNvPr>
          <p:cNvSpPr/>
          <p:nvPr/>
        </p:nvSpPr>
        <p:spPr>
          <a:xfrm>
            <a:off x="2361785" y="4377287"/>
            <a:ext cx="1933886" cy="1933886"/>
          </a:xfrm>
          <a:prstGeom prst="ellipse">
            <a:avLst/>
          </a:prstGeom>
          <a:blipFill>
            <a:blip r:embed="rId3"/>
            <a:stretch>
              <a:fillRect l="-25" t="-11828" r="-25" b="-1182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BA0F1FC-E2B5-453C-B301-02F3F287A7D5}"/>
              </a:ext>
            </a:extLst>
          </p:cNvPr>
          <p:cNvSpPr txBox="1"/>
          <p:nvPr/>
        </p:nvSpPr>
        <p:spPr>
          <a:xfrm>
            <a:off x="4480107" y="4673899"/>
            <a:ext cx="2937729" cy="1200329"/>
          </a:xfrm>
          <a:prstGeom prst="rect">
            <a:avLst/>
          </a:prstGeom>
          <a:noFill/>
        </p:spPr>
        <p:txBody>
          <a:bodyPr wrap="square">
            <a:spAutoFit/>
          </a:bodyPr>
          <a:lstStyle/>
          <a:p>
            <a:r>
              <a:rPr lang="en-US" sz="3600" dirty="0">
                <a:solidFill>
                  <a:schemeClr val="bg2">
                    <a:lumMod val="75000"/>
                  </a:schemeClr>
                </a:solidFill>
              </a:rPr>
              <a:t>By Tyler Kiser</a:t>
            </a:r>
          </a:p>
          <a:p>
            <a:r>
              <a:rPr lang="en-US" sz="3600" dirty="0">
                <a:solidFill>
                  <a:schemeClr val="bg2">
                    <a:lumMod val="75000"/>
                  </a:schemeClr>
                </a:solidFill>
              </a:rPr>
              <a:t>7/27/21</a:t>
            </a:r>
          </a:p>
        </p:txBody>
      </p:sp>
    </p:spTree>
    <p:extLst>
      <p:ext uri="{BB962C8B-B14F-4D97-AF65-F5344CB8AC3E}">
        <p14:creationId xmlns:p14="http://schemas.microsoft.com/office/powerpoint/2010/main" val="4060916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BE7E053-93A4-4DD3-91BC-98207A73226C}"/>
              </a:ext>
            </a:extLst>
          </p:cNvPr>
          <p:cNvCxnSpPr>
            <a:cxnSpLocks/>
          </p:cNvCxnSpPr>
          <p:nvPr/>
        </p:nvCxnSpPr>
        <p:spPr>
          <a:xfrm flipV="1">
            <a:off x="8171369" y="4173962"/>
            <a:ext cx="4022475" cy="2682396"/>
          </a:xfrm>
          <a:prstGeom prst="line">
            <a:avLst/>
          </a:prstGeom>
          <a:ln w="952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64F697-5325-4D05-8D60-7B2B347184F0}"/>
              </a:ext>
            </a:extLst>
          </p:cNvPr>
          <p:cNvCxnSpPr>
            <a:cxnSpLocks/>
          </p:cNvCxnSpPr>
          <p:nvPr/>
        </p:nvCxnSpPr>
        <p:spPr>
          <a:xfrm>
            <a:off x="10083241" y="-1643"/>
            <a:ext cx="1219200" cy="6858000"/>
          </a:xfrm>
          <a:prstGeom prst="line">
            <a:avLst/>
          </a:prstGeom>
          <a:ln w="9525">
            <a:solidFill>
              <a:srgbClr val="45BCE5"/>
            </a:solidFill>
          </a:ln>
        </p:spPr>
        <p:style>
          <a:lnRef idx="2">
            <a:schemeClr val="accent1"/>
          </a:lnRef>
          <a:fillRef idx="0">
            <a:schemeClr val="accent1"/>
          </a:fillRef>
          <a:effectRef idx="1">
            <a:schemeClr val="accent1"/>
          </a:effectRef>
          <a:fontRef idx="minor">
            <a:schemeClr val="tx1"/>
          </a:fontRef>
        </p:style>
      </p:cxnSp>
      <p:sp>
        <p:nvSpPr>
          <p:cNvPr id="8" name="Freeform 9">
            <a:extLst>
              <a:ext uri="{FF2B5EF4-FFF2-40B4-BE49-F238E27FC236}">
                <a16:creationId xmlns:a16="http://schemas.microsoft.com/office/drawing/2014/main" id="{97970631-F1FF-4F38-87F1-E4F2B1FF53C0}"/>
              </a:ext>
            </a:extLst>
          </p:cNvPr>
          <p:cNvSpPr/>
          <p:nvPr/>
        </p:nvSpPr>
        <p:spPr>
          <a:xfrm>
            <a:off x="9946078" y="-8466"/>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45BCE5">
              <a:alpha val="3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10">
            <a:extLst>
              <a:ext uri="{FF2B5EF4-FFF2-40B4-BE49-F238E27FC236}">
                <a16:creationId xmlns:a16="http://schemas.microsoft.com/office/drawing/2014/main" id="{17724431-E877-4233-8ADD-BCCB003BB268}"/>
              </a:ext>
            </a:extLst>
          </p:cNvPr>
          <p:cNvSpPr/>
          <p:nvPr/>
        </p:nvSpPr>
        <p:spPr>
          <a:xfrm>
            <a:off x="10245697" y="-10105"/>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0033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Freeform 11">
            <a:extLst>
              <a:ext uri="{FF2B5EF4-FFF2-40B4-BE49-F238E27FC236}">
                <a16:creationId xmlns:a16="http://schemas.microsoft.com/office/drawing/2014/main" id="{D48BDAF3-6EB3-4F2F-90A2-619B6BF78A55}"/>
              </a:ext>
            </a:extLst>
          </p:cNvPr>
          <p:cNvSpPr/>
          <p:nvPr/>
        </p:nvSpPr>
        <p:spPr>
          <a:xfrm>
            <a:off x="9678435" y="3925247"/>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rgbClr val="45BCE5">
              <a:alpha val="71765"/>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2">
            <a:extLst>
              <a:ext uri="{FF2B5EF4-FFF2-40B4-BE49-F238E27FC236}">
                <a16:creationId xmlns:a16="http://schemas.microsoft.com/office/drawing/2014/main" id="{726DB4BC-1C18-4703-979F-FC63B44A71A2}"/>
              </a:ext>
            </a:extLst>
          </p:cNvPr>
          <p:cNvSpPr/>
          <p:nvPr/>
        </p:nvSpPr>
        <p:spPr>
          <a:xfrm>
            <a:off x="10050963" y="-10105"/>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rgbClr val="0033A0">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3A375A49-4769-402A-8DF9-9B3E72F1BA40}"/>
              </a:ext>
            </a:extLst>
          </p:cNvPr>
          <p:cNvSpPr/>
          <p:nvPr/>
        </p:nvSpPr>
        <p:spPr>
          <a:xfrm>
            <a:off x="11336310" y="-10105"/>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95D600">
              <a:alpha val="69804"/>
            </a:srgb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5">
            <a:extLst>
              <a:ext uri="{FF2B5EF4-FFF2-40B4-BE49-F238E27FC236}">
                <a16:creationId xmlns:a16="http://schemas.microsoft.com/office/drawing/2014/main" id="{9538EFB0-4344-4105-83DA-AAE30A615402}"/>
              </a:ext>
            </a:extLst>
          </p:cNvPr>
          <p:cNvSpPr/>
          <p:nvPr/>
        </p:nvSpPr>
        <p:spPr>
          <a:xfrm>
            <a:off x="11100831" y="4892095"/>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DEEB1E9E-E4E1-4A75-8853-7183A934D5B1}"/>
              </a:ext>
            </a:extLst>
          </p:cNvPr>
          <p:cNvSpPr txBox="1"/>
          <p:nvPr/>
        </p:nvSpPr>
        <p:spPr>
          <a:xfrm>
            <a:off x="889559" y="2869130"/>
            <a:ext cx="10082892" cy="1107996"/>
          </a:xfrm>
          <a:prstGeom prst="rect">
            <a:avLst/>
          </a:prstGeom>
          <a:noFill/>
        </p:spPr>
        <p:txBody>
          <a:bodyPr wrap="square" rtlCol="0">
            <a:spAutoFit/>
          </a:bodyPr>
          <a:lstStyle/>
          <a:p>
            <a:r>
              <a:rPr lang="en-US" sz="6600" dirty="0">
                <a:solidFill>
                  <a:srgbClr val="0033A0"/>
                </a:solidFill>
              </a:rPr>
              <a:t>Measuring Completion</a:t>
            </a:r>
            <a:endParaRPr lang="en-US" sz="3200" dirty="0">
              <a:solidFill>
                <a:srgbClr val="0033A0"/>
              </a:solidFill>
            </a:endParaRPr>
          </a:p>
        </p:txBody>
      </p:sp>
    </p:spTree>
    <p:extLst>
      <p:ext uri="{BB962C8B-B14F-4D97-AF65-F5344CB8AC3E}">
        <p14:creationId xmlns:p14="http://schemas.microsoft.com/office/powerpoint/2010/main" val="1775148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
            <a:extLst>
              <a:ext uri="{FF2B5EF4-FFF2-40B4-BE49-F238E27FC236}">
                <a16:creationId xmlns:a16="http://schemas.microsoft.com/office/drawing/2014/main" id="{671DA0FF-AC46-4245-989B-8C82FA448FCF}"/>
              </a:ext>
            </a:extLst>
          </p:cNvPr>
          <p:cNvSpPr txBox="1">
            <a:spLocks/>
          </p:cNvSpPr>
          <p:nvPr/>
        </p:nvSpPr>
        <p:spPr>
          <a:xfrm>
            <a:off x="1721489" y="211174"/>
            <a:ext cx="7967971" cy="3830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200" dirty="0">
              <a:solidFill>
                <a:srgbClr val="0033A0"/>
              </a:solidFill>
              <a:latin typeface="Allstate Objektiv App ExtraBold"/>
              <a:cs typeface="Allstate Objektiv ExtraBold" panose="020B0802020204020203" pitchFamily="34" charset="0"/>
            </a:endParaRPr>
          </a:p>
        </p:txBody>
      </p:sp>
      <p:graphicFrame>
        <p:nvGraphicFramePr>
          <p:cNvPr id="10" name="Chart 9">
            <a:extLst>
              <a:ext uri="{FF2B5EF4-FFF2-40B4-BE49-F238E27FC236}">
                <a16:creationId xmlns:a16="http://schemas.microsoft.com/office/drawing/2014/main" id="{733E8209-2C34-4530-877F-1D485D31EB2E}"/>
              </a:ext>
            </a:extLst>
          </p:cNvPr>
          <p:cNvGraphicFramePr>
            <a:graphicFrameLocks/>
          </p:cNvGraphicFramePr>
          <p:nvPr>
            <p:extLst>
              <p:ext uri="{D42A27DB-BD31-4B8C-83A1-F6EECF244321}">
                <p14:modId xmlns:p14="http://schemas.microsoft.com/office/powerpoint/2010/main" val="1174870195"/>
              </p:ext>
            </p:extLst>
          </p:nvPr>
        </p:nvGraphicFramePr>
        <p:xfrm>
          <a:off x="1071271" y="2175901"/>
          <a:ext cx="9622129" cy="4470925"/>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F68ECD25-4689-4D17-91C1-0B9787C84448}"/>
              </a:ext>
            </a:extLst>
          </p:cNvPr>
          <p:cNvSpPr/>
          <p:nvPr/>
        </p:nvSpPr>
        <p:spPr>
          <a:xfrm>
            <a:off x="0" y="4"/>
            <a:ext cx="12192000" cy="831270"/>
          </a:xfrm>
          <a:prstGeom prst="rect">
            <a:avLst/>
          </a:prstGeom>
          <a:solidFill>
            <a:srgbClr val="2F5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Measuring Completion</a:t>
            </a:r>
          </a:p>
        </p:txBody>
      </p:sp>
      <p:sp>
        <p:nvSpPr>
          <p:cNvPr id="13" name="TextBox 12">
            <a:extLst>
              <a:ext uri="{FF2B5EF4-FFF2-40B4-BE49-F238E27FC236}">
                <a16:creationId xmlns:a16="http://schemas.microsoft.com/office/drawing/2014/main" id="{9E674A82-66BB-4721-B6D9-55272E56E577}"/>
              </a:ext>
            </a:extLst>
          </p:cNvPr>
          <p:cNvSpPr txBox="1"/>
          <p:nvPr/>
        </p:nvSpPr>
        <p:spPr>
          <a:xfrm>
            <a:off x="133350" y="903423"/>
            <a:ext cx="6159500" cy="1200329"/>
          </a:xfrm>
          <a:prstGeom prst="rect">
            <a:avLst/>
          </a:prstGeom>
          <a:noFill/>
        </p:spPr>
        <p:txBody>
          <a:bodyPr wrap="square">
            <a:spAutoFit/>
          </a:bodyPr>
          <a:lstStyle/>
          <a:p>
            <a:r>
              <a:rPr lang="en-US" b="1" dirty="0">
                <a:solidFill>
                  <a:schemeClr val="accent6"/>
                </a:solidFill>
              </a:rPr>
              <a:t>Goals</a:t>
            </a:r>
          </a:p>
          <a:p>
            <a:pPr marL="342900" indent="-342900">
              <a:buFont typeface="Arial" panose="020B0604020202020204" pitchFamily="34" charset="0"/>
              <a:buChar char="•"/>
            </a:pPr>
            <a:r>
              <a:rPr lang="en-US" dirty="0"/>
              <a:t>Improve distribution of clients that complete all steps</a:t>
            </a:r>
          </a:p>
          <a:p>
            <a:pPr marL="342900" indent="-342900">
              <a:buFont typeface="Arial" panose="020B0604020202020204" pitchFamily="34" charset="0"/>
              <a:buChar char="•"/>
            </a:pPr>
            <a:r>
              <a:rPr lang="en-US" dirty="0"/>
              <a:t>Improve distribution of clients that complete confirmation</a:t>
            </a:r>
          </a:p>
          <a:p>
            <a:pPr marL="342900" indent="-342900">
              <a:buFont typeface="Arial" panose="020B0604020202020204" pitchFamily="34" charset="0"/>
              <a:buChar char="•"/>
            </a:pPr>
            <a:r>
              <a:rPr lang="en-US" dirty="0"/>
              <a:t>Decrease distribution of clients that skip steps</a:t>
            </a:r>
          </a:p>
        </p:txBody>
      </p:sp>
    </p:spTree>
    <p:extLst>
      <p:ext uri="{BB962C8B-B14F-4D97-AF65-F5344CB8AC3E}">
        <p14:creationId xmlns:p14="http://schemas.microsoft.com/office/powerpoint/2010/main" val="147533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chart seriesIdx="-4" categoryIdx="0"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chart seriesIdx="-4" categoryIdx="1"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chart seriesIdx="-4" categoryIdx="2" bldStep="category"/>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graphicEl>
                                              <a:chart seriesIdx="-4" categoryIdx="3" bldStep="category"/>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graphicEl>
                                              <a:chart seriesIdx="-4" categoryIdx="4" bldStep="category"/>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graphicEl>
                                              <a:chart seriesIdx="-4" categoryIdx="5" bldStep="category"/>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mph" presetSubtype="0" fill="hold" nodeType="clickEffect">
                                  <p:stCondLst>
                                    <p:cond delay="0"/>
                                  </p:stCondLst>
                                  <p:iterate type="lt">
                                    <p:tmPct val="4000"/>
                                  </p:iterate>
                                  <p:childTnLst>
                                    <p:set>
                                      <p:cBhvr override="childStyle">
                                        <p:cTn id="38" dur="500" fill="hold"/>
                                        <p:tgtEl>
                                          <p:spTgt spid="13">
                                            <p:txEl>
                                              <p:pRg st="1" end="1"/>
                                            </p:txEl>
                                          </p:spTgt>
                                        </p:tgtEl>
                                        <p:attrNameLst>
                                          <p:attrName>style.color</p:attrName>
                                        </p:attrNameLst>
                                      </p:cBhvr>
                                      <p:to>
                                        <p:clrVal>
                                          <a:srgbClr val="70AD47"/>
                                        </p:clrVal>
                                      </p:to>
                                    </p:set>
                                    <p:set>
                                      <p:cBhvr>
                                        <p:cTn id="39" dur="500" fill="hold"/>
                                        <p:tgtEl>
                                          <p:spTgt spid="13">
                                            <p:txEl>
                                              <p:pRg st="1" end="1"/>
                                            </p:txEl>
                                          </p:spTgt>
                                        </p:tgtEl>
                                        <p:attrNameLst>
                                          <p:attrName>fillcolor</p:attrName>
                                        </p:attrNameLst>
                                      </p:cBhvr>
                                      <p:to>
                                        <p:clrVal>
                                          <a:srgbClr val="70AD47"/>
                                        </p:clrVal>
                                      </p:to>
                                    </p:set>
                                    <p:set>
                                      <p:cBhvr>
                                        <p:cTn id="40" dur="500" fill="hold"/>
                                        <p:tgtEl>
                                          <p:spTgt spid="13">
                                            <p:txEl>
                                              <p:pRg st="1" end="1"/>
                                            </p:txEl>
                                          </p:spTgt>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16" presetClass="emph" presetSubtype="0" fill="hold" nodeType="clickEffect">
                                  <p:stCondLst>
                                    <p:cond delay="0"/>
                                  </p:stCondLst>
                                  <p:iterate type="lt">
                                    <p:tmPct val="4000"/>
                                  </p:iterate>
                                  <p:childTnLst>
                                    <p:set>
                                      <p:cBhvr override="childStyle">
                                        <p:cTn id="44" dur="500" fill="hold"/>
                                        <p:tgtEl>
                                          <p:spTgt spid="13">
                                            <p:txEl>
                                              <p:pRg st="2" end="2"/>
                                            </p:txEl>
                                          </p:spTgt>
                                        </p:tgtEl>
                                        <p:attrNameLst>
                                          <p:attrName>style.color</p:attrName>
                                        </p:attrNameLst>
                                      </p:cBhvr>
                                      <p:to>
                                        <p:clrVal>
                                          <a:srgbClr val="70AD47"/>
                                        </p:clrVal>
                                      </p:to>
                                    </p:set>
                                    <p:set>
                                      <p:cBhvr>
                                        <p:cTn id="45" dur="500" fill="hold"/>
                                        <p:tgtEl>
                                          <p:spTgt spid="13">
                                            <p:txEl>
                                              <p:pRg st="2" end="2"/>
                                            </p:txEl>
                                          </p:spTgt>
                                        </p:tgtEl>
                                        <p:attrNameLst>
                                          <p:attrName>fillcolor</p:attrName>
                                        </p:attrNameLst>
                                      </p:cBhvr>
                                      <p:to>
                                        <p:clrVal>
                                          <a:srgbClr val="70AD47"/>
                                        </p:clrVal>
                                      </p:to>
                                    </p:set>
                                    <p:set>
                                      <p:cBhvr>
                                        <p:cTn id="46" dur="500" fill="hold"/>
                                        <p:tgtEl>
                                          <p:spTgt spid="13">
                                            <p:txEl>
                                              <p:pRg st="2" end="2"/>
                                            </p:txEl>
                                          </p:spTgt>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16" presetClass="emph" presetSubtype="0" fill="hold" nodeType="clickEffect">
                                  <p:stCondLst>
                                    <p:cond delay="0"/>
                                  </p:stCondLst>
                                  <p:iterate type="lt">
                                    <p:tmPct val="4000"/>
                                  </p:iterate>
                                  <p:childTnLst>
                                    <p:set>
                                      <p:cBhvr override="childStyle">
                                        <p:cTn id="50" dur="500" fill="hold"/>
                                        <p:tgtEl>
                                          <p:spTgt spid="13">
                                            <p:txEl>
                                              <p:pRg st="3" end="3"/>
                                            </p:txEl>
                                          </p:spTgt>
                                        </p:tgtEl>
                                        <p:attrNameLst>
                                          <p:attrName>style.color</p:attrName>
                                        </p:attrNameLst>
                                      </p:cBhvr>
                                      <p:to>
                                        <p:clrVal>
                                          <a:schemeClr val="accent2"/>
                                        </p:clrVal>
                                      </p:to>
                                    </p:set>
                                    <p:set>
                                      <p:cBhvr>
                                        <p:cTn id="51" dur="500" fill="hold"/>
                                        <p:tgtEl>
                                          <p:spTgt spid="13">
                                            <p:txEl>
                                              <p:pRg st="3" end="3"/>
                                            </p:txEl>
                                          </p:spTgt>
                                        </p:tgtEl>
                                        <p:attrNameLst>
                                          <p:attrName>fillcolor</p:attrName>
                                        </p:attrNameLst>
                                      </p:cBhvr>
                                      <p:to>
                                        <p:clrVal>
                                          <a:schemeClr val="accent2"/>
                                        </p:clrVal>
                                      </p:to>
                                    </p:set>
                                    <p:set>
                                      <p:cBhvr>
                                        <p:cTn id="52" dur="500" fill="hold"/>
                                        <p:tgtEl>
                                          <p:spTgt spid="1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Chart bld="category"/>
        </p:bldSub>
      </p:bldGraphic>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BE7E053-93A4-4DD3-91BC-98207A73226C}"/>
              </a:ext>
            </a:extLst>
          </p:cNvPr>
          <p:cNvCxnSpPr>
            <a:cxnSpLocks/>
          </p:cNvCxnSpPr>
          <p:nvPr/>
        </p:nvCxnSpPr>
        <p:spPr>
          <a:xfrm flipV="1">
            <a:off x="8171369" y="4173962"/>
            <a:ext cx="4022475" cy="2682396"/>
          </a:xfrm>
          <a:prstGeom prst="line">
            <a:avLst/>
          </a:prstGeom>
          <a:ln w="952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64F697-5325-4D05-8D60-7B2B347184F0}"/>
              </a:ext>
            </a:extLst>
          </p:cNvPr>
          <p:cNvCxnSpPr>
            <a:cxnSpLocks/>
          </p:cNvCxnSpPr>
          <p:nvPr/>
        </p:nvCxnSpPr>
        <p:spPr>
          <a:xfrm>
            <a:off x="10083241" y="-1643"/>
            <a:ext cx="1219200" cy="6858000"/>
          </a:xfrm>
          <a:prstGeom prst="line">
            <a:avLst/>
          </a:prstGeom>
          <a:ln w="9525">
            <a:solidFill>
              <a:srgbClr val="45BCE5"/>
            </a:solidFill>
          </a:ln>
        </p:spPr>
        <p:style>
          <a:lnRef idx="2">
            <a:schemeClr val="accent1"/>
          </a:lnRef>
          <a:fillRef idx="0">
            <a:schemeClr val="accent1"/>
          </a:fillRef>
          <a:effectRef idx="1">
            <a:schemeClr val="accent1"/>
          </a:effectRef>
          <a:fontRef idx="minor">
            <a:schemeClr val="tx1"/>
          </a:fontRef>
        </p:style>
      </p:cxnSp>
      <p:sp>
        <p:nvSpPr>
          <p:cNvPr id="8" name="Freeform 9">
            <a:extLst>
              <a:ext uri="{FF2B5EF4-FFF2-40B4-BE49-F238E27FC236}">
                <a16:creationId xmlns:a16="http://schemas.microsoft.com/office/drawing/2014/main" id="{97970631-F1FF-4F38-87F1-E4F2B1FF53C0}"/>
              </a:ext>
            </a:extLst>
          </p:cNvPr>
          <p:cNvSpPr/>
          <p:nvPr/>
        </p:nvSpPr>
        <p:spPr>
          <a:xfrm>
            <a:off x="9946078" y="-8466"/>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45BCE5">
              <a:alpha val="3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10">
            <a:extLst>
              <a:ext uri="{FF2B5EF4-FFF2-40B4-BE49-F238E27FC236}">
                <a16:creationId xmlns:a16="http://schemas.microsoft.com/office/drawing/2014/main" id="{17724431-E877-4233-8ADD-BCCB003BB268}"/>
              </a:ext>
            </a:extLst>
          </p:cNvPr>
          <p:cNvSpPr/>
          <p:nvPr/>
        </p:nvSpPr>
        <p:spPr>
          <a:xfrm>
            <a:off x="10245697" y="-10105"/>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0033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Freeform 11">
            <a:extLst>
              <a:ext uri="{FF2B5EF4-FFF2-40B4-BE49-F238E27FC236}">
                <a16:creationId xmlns:a16="http://schemas.microsoft.com/office/drawing/2014/main" id="{D48BDAF3-6EB3-4F2F-90A2-619B6BF78A55}"/>
              </a:ext>
            </a:extLst>
          </p:cNvPr>
          <p:cNvSpPr/>
          <p:nvPr/>
        </p:nvSpPr>
        <p:spPr>
          <a:xfrm>
            <a:off x="9678435" y="3925247"/>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rgbClr val="45BCE5">
              <a:alpha val="71765"/>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2">
            <a:extLst>
              <a:ext uri="{FF2B5EF4-FFF2-40B4-BE49-F238E27FC236}">
                <a16:creationId xmlns:a16="http://schemas.microsoft.com/office/drawing/2014/main" id="{726DB4BC-1C18-4703-979F-FC63B44A71A2}"/>
              </a:ext>
            </a:extLst>
          </p:cNvPr>
          <p:cNvSpPr/>
          <p:nvPr/>
        </p:nvSpPr>
        <p:spPr>
          <a:xfrm>
            <a:off x="10050963" y="-10105"/>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rgbClr val="0033A0">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3A375A49-4769-402A-8DF9-9B3E72F1BA40}"/>
              </a:ext>
            </a:extLst>
          </p:cNvPr>
          <p:cNvSpPr/>
          <p:nvPr/>
        </p:nvSpPr>
        <p:spPr>
          <a:xfrm>
            <a:off x="11336310" y="-10105"/>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95D600">
              <a:alpha val="69804"/>
            </a:srgb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5">
            <a:extLst>
              <a:ext uri="{FF2B5EF4-FFF2-40B4-BE49-F238E27FC236}">
                <a16:creationId xmlns:a16="http://schemas.microsoft.com/office/drawing/2014/main" id="{9538EFB0-4344-4105-83DA-AAE30A615402}"/>
              </a:ext>
            </a:extLst>
          </p:cNvPr>
          <p:cNvSpPr/>
          <p:nvPr/>
        </p:nvSpPr>
        <p:spPr>
          <a:xfrm>
            <a:off x="11100831" y="4892095"/>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DEEB1E9E-E4E1-4A75-8853-7183A934D5B1}"/>
              </a:ext>
            </a:extLst>
          </p:cNvPr>
          <p:cNvSpPr txBox="1"/>
          <p:nvPr/>
        </p:nvSpPr>
        <p:spPr>
          <a:xfrm>
            <a:off x="889559" y="2869130"/>
            <a:ext cx="10082892" cy="1107996"/>
          </a:xfrm>
          <a:prstGeom prst="rect">
            <a:avLst/>
          </a:prstGeom>
          <a:noFill/>
        </p:spPr>
        <p:txBody>
          <a:bodyPr wrap="square" rtlCol="0">
            <a:spAutoFit/>
          </a:bodyPr>
          <a:lstStyle/>
          <a:p>
            <a:r>
              <a:rPr lang="en-US" sz="6600" dirty="0">
                <a:solidFill>
                  <a:srgbClr val="0033A0"/>
                </a:solidFill>
              </a:rPr>
              <a:t>Measuring Simplification</a:t>
            </a:r>
            <a:endParaRPr lang="en-US" sz="3200" dirty="0">
              <a:solidFill>
                <a:srgbClr val="0033A0"/>
              </a:solidFill>
            </a:endParaRPr>
          </a:p>
        </p:txBody>
      </p:sp>
    </p:spTree>
    <p:extLst>
      <p:ext uri="{BB962C8B-B14F-4D97-AF65-F5344CB8AC3E}">
        <p14:creationId xmlns:p14="http://schemas.microsoft.com/office/powerpoint/2010/main" val="2478801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099D5B-D898-485C-AFAE-1179B07E243B}"/>
              </a:ext>
            </a:extLst>
          </p:cNvPr>
          <p:cNvSpPr/>
          <p:nvPr/>
        </p:nvSpPr>
        <p:spPr>
          <a:xfrm>
            <a:off x="0" y="4"/>
            <a:ext cx="12192000" cy="831270"/>
          </a:xfrm>
          <a:prstGeom prst="rect">
            <a:avLst/>
          </a:prstGeom>
          <a:solidFill>
            <a:srgbClr val="2F5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Measuring Simplification</a:t>
            </a:r>
          </a:p>
        </p:txBody>
      </p:sp>
      <p:sp>
        <p:nvSpPr>
          <p:cNvPr id="4" name="TextBox 3">
            <a:extLst>
              <a:ext uri="{FF2B5EF4-FFF2-40B4-BE49-F238E27FC236}">
                <a16:creationId xmlns:a16="http://schemas.microsoft.com/office/drawing/2014/main" id="{B1767D23-5F83-4B68-BDCD-947326FC6B3A}"/>
              </a:ext>
            </a:extLst>
          </p:cNvPr>
          <p:cNvSpPr txBox="1"/>
          <p:nvPr/>
        </p:nvSpPr>
        <p:spPr>
          <a:xfrm>
            <a:off x="247650" y="1439226"/>
            <a:ext cx="6159500" cy="1477328"/>
          </a:xfrm>
          <a:prstGeom prst="rect">
            <a:avLst/>
          </a:prstGeom>
          <a:noFill/>
        </p:spPr>
        <p:txBody>
          <a:bodyPr wrap="square">
            <a:spAutoFit/>
          </a:bodyPr>
          <a:lstStyle/>
          <a:p>
            <a:r>
              <a:rPr lang="en-US" b="1" dirty="0">
                <a:solidFill>
                  <a:schemeClr val="accent1"/>
                </a:solidFill>
              </a:rPr>
              <a:t>Goals</a:t>
            </a:r>
          </a:p>
          <a:p>
            <a:pPr marL="342900" indent="-342900">
              <a:buFont typeface="Arial" panose="020B0604020202020204" pitchFamily="34" charset="0"/>
              <a:buChar char="•"/>
            </a:pPr>
            <a:r>
              <a:rPr lang="en-US" dirty="0"/>
              <a:t>Decrease time to complete all steps</a:t>
            </a:r>
          </a:p>
          <a:p>
            <a:pPr marL="342900" indent="-342900">
              <a:buFont typeface="Arial" panose="020B0604020202020204" pitchFamily="34" charset="0"/>
              <a:buChar char="•"/>
            </a:pPr>
            <a:r>
              <a:rPr lang="en-US" dirty="0"/>
              <a:t>Decrease number of client visits</a:t>
            </a:r>
          </a:p>
          <a:p>
            <a:pPr marL="342900" indent="-342900">
              <a:buFont typeface="Arial" panose="020B0604020202020204" pitchFamily="34" charset="0"/>
              <a:buChar char="•"/>
            </a:pPr>
            <a:r>
              <a:rPr lang="en-US" dirty="0"/>
              <a:t>Decrease number of total steps within a visit</a:t>
            </a:r>
          </a:p>
          <a:p>
            <a:pPr marL="342900" indent="-342900">
              <a:buFont typeface="Arial" panose="020B0604020202020204" pitchFamily="34" charset="0"/>
              <a:buChar char="•"/>
            </a:pPr>
            <a:r>
              <a:rPr lang="en-US" dirty="0"/>
              <a:t>Decrease number of duplicated steps</a:t>
            </a:r>
          </a:p>
        </p:txBody>
      </p:sp>
      <p:graphicFrame>
        <p:nvGraphicFramePr>
          <p:cNvPr id="5" name="Chart 4">
            <a:extLst>
              <a:ext uri="{FF2B5EF4-FFF2-40B4-BE49-F238E27FC236}">
                <a16:creationId xmlns:a16="http://schemas.microsoft.com/office/drawing/2014/main" id="{AB03910F-DBB9-4B29-A82E-19B7997160A4}"/>
              </a:ext>
            </a:extLst>
          </p:cNvPr>
          <p:cNvGraphicFramePr>
            <a:graphicFrameLocks/>
          </p:cNvGraphicFramePr>
          <p:nvPr>
            <p:extLst>
              <p:ext uri="{D42A27DB-BD31-4B8C-83A1-F6EECF244321}">
                <p14:modId xmlns:p14="http://schemas.microsoft.com/office/powerpoint/2010/main" val="1255676014"/>
              </p:ext>
            </p:extLst>
          </p:nvPr>
        </p:nvGraphicFramePr>
        <p:xfrm>
          <a:off x="6731311" y="92728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34916F7-4EE4-40D1-B198-8ECCF03A441E}"/>
              </a:ext>
            </a:extLst>
          </p:cNvPr>
          <p:cNvGraphicFramePr>
            <a:graphicFrameLocks/>
          </p:cNvGraphicFramePr>
          <p:nvPr>
            <p:extLst>
              <p:ext uri="{D42A27DB-BD31-4B8C-83A1-F6EECF244321}">
                <p14:modId xmlns:p14="http://schemas.microsoft.com/office/powerpoint/2010/main" val="499946458"/>
              </p:ext>
            </p:extLst>
          </p:nvPr>
        </p:nvGraphicFramePr>
        <p:xfrm>
          <a:off x="247650" y="3772944"/>
          <a:ext cx="50292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B99DB64A-4CBA-48B6-87D4-ADE968F799FA}"/>
              </a:ext>
            </a:extLst>
          </p:cNvPr>
          <p:cNvSpPr txBox="1"/>
          <p:nvPr/>
        </p:nvSpPr>
        <p:spPr>
          <a:xfrm>
            <a:off x="966449" y="5608206"/>
            <a:ext cx="729276" cy="369332"/>
          </a:xfrm>
          <a:prstGeom prst="rect">
            <a:avLst/>
          </a:prstGeom>
          <a:solidFill>
            <a:schemeClr val="tx1"/>
          </a:solidFill>
        </p:spPr>
        <p:txBody>
          <a:bodyPr wrap="square" rtlCol="0">
            <a:spAutoFit/>
          </a:bodyPr>
          <a:lstStyle/>
          <a:p>
            <a:r>
              <a:rPr lang="en-US" dirty="0">
                <a:solidFill>
                  <a:schemeClr val="bg1"/>
                </a:solidFill>
              </a:rPr>
              <a:t>+22%</a:t>
            </a:r>
          </a:p>
        </p:txBody>
      </p:sp>
      <p:sp>
        <p:nvSpPr>
          <p:cNvPr id="8" name="TextBox 7">
            <a:extLst>
              <a:ext uri="{FF2B5EF4-FFF2-40B4-BE49-F238E27FC236}">
                <a16:creationId xmlns:a16="http://schemas.microsoft.com/office/drawing/2014/main" id="{BEBF674A-BA36-44EA-9EE8-F9928A1B0877}"/>
              </a:ext>
            </a:extLst>
          </p:cNvPr>
          <p:cNvSpPr txBox="1"/>
          <p:nvPr/>
        </p:nvSpPr>
        <p:spPr>
          <a:xfrm>
            <a:off x="2520361" y="5485725"/>
            <a:ext cx="729276" cy="369332"/>
          </a:xfrm>
          <a:prstGeom prst="rect">
            <a:avLst/>
          </a:prstGeom>
          <a:solidFill>
            <a:schemeClr val="tx1"/>
          </a:solidFill>
        </p:spPr>
        <p:txBody>
          <a:bodyPr wrap="square" rtlCol="0">
            <a:spAutoFit/>
          </a:bodyPr>
          <a:lstStyle/>
          <a:p>
            <a:r>
              <a:rPr lang="en-US" dirty="0">
                <a:solidFill>
                  <a:schemeClr val="bg1"/>
                </a:solidFill>
              </a:rPr>
              <a:t>+6%</a:t>
            </a:r>
          </a:p>
        </p:txBody>
      </p:sp>
      <p:sp>
        <p:nvSpPr>
          <p:cNvPr id="9" name="TextBox 8">
            <a:extLst>
              <a:ext uri="{FF2B5EF4-FFF2-40B4-BE49-F238E27FC236}">
                <a16:creationId xmlns:a16="http://schemas.microsoft.com/office/drawing/2014/main" id="{A650535C-BCB5-42E1-BA31-BB0264908026}"/>
              </a:ext>
            </a:extLst>
          </p:cNvPr>
          <p:cNvSpPr txBox="1"/>
          <p:nvPr/>
        </p:nvSpPr>
        <p:spPr>
          <a:xfrm>
            <a:off x="4018918" y="5485725"/>
            <a:ext cx="729276" cy="369332"/>
          </a:xfrm>
          <a:prstGeom prst="rect">
            <a:avLst/>
          </a:prstGeom>
          <a:solidFill>
            <a:schemeClr val="tx1"/>
          </a:solidFill>
        </p:spPr>
        <p:txBody>
          <a:bodyPr wrap="square" rtlCol="0">
            <a:spAutoFit/>
          </a:bodyPr>
          <a:lstStyle/>
          <a:p>
            <a:r>
              <a:rPr lang="en-US" dirty="0">
                <a:solidFill>
                  <a:schemeClr val="bg1"/>
                </a:solidFill>
              </a:rPr>
              <a:t>+8%</a:t>
            </a:r>
          </a:p>
        </p:txBody>
      </p:sp>
      <p:graphicFrame>
        <p:nvGraphicFramePr>
          <p:cNvPr id="11" name="Chart 10">
            <a:extLst>
              <a:ext uri="{FF2B5EF4-FFF2-40B4-BE49-F238E27FC236}">
                <a16:creationId xmlns:a16="http://schemas.microsoft.com/office/drawing/2014/main" id="{CAC12326-8D3D-403A-8C63-E0BF893A2665}"/>
              </a:ext>
            </a:extLst>
          </p:cNvPr>
          <p:cNvGraphicFramePr>
            <a:graphicFrameLocks/>
          </p:cNvGraphicFramePr>
          <p:nvPr>
            <p:extLst>
              <p:ext uri="{D42A27DB-BD31-4B8C-83A1-F6EECF244321}">
                <p14:modId xmlns:p14="http://schemas.microsoft.com/office/powerpoint/2010/main" val="2657373009"/>
              </p:ext>
            </p:extLst>
          </p:nvPr>
        </p:nvGraphicFramePr>
        <p:xfrm>
          <a:off x="5473026" y="3772944"/>
          <a:ext cx="6071273"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006E5F26-6F58-48BD-9D26-A6C44EE83E0C}"/>
              </a:ext>
            </a:extLst>
          </p:cNvPr>
          <p:cNvSpPr txBox="1"/>
          <p:nvPr/>
        </p:nvSpPr>
        <p:spPr>
          <a:xfrm>
            <a:off x="5973498" y="5485725"/>
            <a:ext cx="729276" cy="369332"/>
          </a:xfrm>
          <a:prstGeom prst="rect">
            <a:avLst/>
          </a:prstGeom>
          <a:solidFill>
            <a:schemeClr val="tx1"/>
          </a:solidFill>
        </p:spPr>
        <p:txBody>
          <a:bodyPr wrap="square" rtlCol="0">
            <a:spAutoFit/>
          </a:bodyPr>
          <a:lstStyle/>
          <a:p>
            <a:r>
              <a:rPr lang="en-US" dirty="0">
                <a:solidFill>
                  <a:schemeClr val="bg1"/>
                </a:solidFill>
              </a:rPr>
              <a:t>+32%</a:t>
            </a:r>
          </a:p>
        </p:txBody>
      </p:sp>
      <p:sp>
        <p:nvSpPr>
          <p:cNvPr id="13" name="TextBox 12">
            <a:extLst>
              <a:ext uri="{FF2B5EF4-FFF2-40B4-BE49-F238E27FC236}">
                <a16:creationId xmlns:a16="http://schemas.microsoft.com/office/drawing/2014/main" id="{CFDC7609-CA30-4F8F-8012-F455F5B5314D}"/>
              </a:ext>
            </a:extLst>
          </p:cNvPr>
          <p:cNvSpPr txBox="1"/>
          <p:nvPr/>
        </p:nvSpPr>
        <p:spPr>
          <a:xfrm>
            <a:off x="6889774" y="5666229"/>
            <a:ext cx="729276" cy="369332"/>
          </a:xfrm>
          <a:prstGeom prst="rect">
            <a:avLst/>
          </a:prstGeom>
          <a:solidFill>
            <a:schemeClr val="tx1"/>
          </a:solidFill>
        </p:spPr>
        <p:txBody>
          <a:bodyPr wrap="square" rtlCol="0">
            <a:spAutoFit/>
          </a:bodyPr>
          <a:lstStyle/>
          <a:p>
            <a:r>
              <a:rPr lang="en-US" dirty="0">
                <a:solidFill>
                  <a:schemeClr val="bg1"/>
                </a:solidFill>
              </a:rPr>
              <a:t>+34%</a:t>
            </a:r>
          </a:p>
        </p:txBody>
      </p:sp>
      <p:sp>
        <p:nvSpPr>
          <p:cNvPr id="14" name="TextBox 13">
            <a:extLst>
              <a:ext uri="{FF2B5EF4-FFF2-40B4-BE49-F238E27FC236}">
                <a16:creationId xmlns:a16="http://schemas.microsoft.com/office/drawing/2014/main" id="{548EB4D8-3D80-4EB9-AAEB-999F85EA072F}"/>
              </a:ext>
            </a:extLst>
          </p:cNvPr>
          <p:cNvSpPr txBox="1"/>
          <p:nvPr/>
        </p:nvSpPr>
        <p:spPr>
          <a:xfrm>
            <a:off x="7839676" y="5746049"/>
            <a:ext cx="729276" cy="369332"/>
          </a:xfrm>
          <a:prstGeom prst="rect">
            <a:avLst/>
          </a:prstGeom>
          <a:solidFill>
            <a:schemeClr val="tx1"/>
          </a:solidFill>
        </p:spPr>
        <p:txBody>
          <a:bodyPr wrap="square" rtlCol="0">
            <a:spAutoFit/>
          </a:bodyPr>
          <a:lstStyle/>
          <a:p>
            <a:r>
              <a:rPr lang="en-US" dirty="0">
                <a:solidFill>
                  <a:schemeClr val="bg1"/>
                </a:solidFill>
              </a:rPr>
              <a:t>-10%</a:t>
            </a:r>
          </a:p>
        </p:txBody>
      </p:sp>
      <p:sp>
        <p:nvSpPr>
          <p:cNvPr id="15" name="TextBox 14">
            <a:extLst>
              <a:ext uri="{FF2B5EF4-FFF2-40B4-BE49-F238E27FC236}">
                <a16:creationId xmlns:a16="http://schemas.microsoft.com/office/drawing/2014/main" id="{A3ECF672-CD87-40ED-9F28-23FD7ED7BB97}"/>
              </a:ext>
            </a:extLst>
          </p:cNvPr>
          <p:cNvSpPr txBox="1"/>
          <p:nvPr/>
        </p:nvSpPr>
        <p:spPr>
          <a:xfrm>
            <a:off x="8738537" y="5792872"/>
            <a:ext cx="729276" cy="369332"/>
          </a:xfrm>
          <a:prstGeom prst="rect">
            <a:avLst/>
          </a:prstGeom>
          <a:solidFill>
            <a:schemeClr val="tx1"/>
          </a:solidFill>
        </p:spPr>
        <p:txBody>
          <a:bodyPr wrap="square" rtlCol="0">
            <a:spAutoFit/>
          </a:bodyPr>
          <a:lstStyle/>
          <a:p>
            <a:r>
              <a:rPr lang="en-US" dirty="0">
                <a:solidFill>
                  <a:schemeClr val="bg1"/>
                </a:solidFill>
              </a:rPr>
              <a:t>-30%</a:t>
            </a:r>
          </a:p>
        </p:txBody>
      </p:sp>
      <p:sp>
        <p:nvSpPr>
          <p:cNvPr id="16" name="TextBox 15">
            <a:extLst>
              <a:ext uri="{FF2B5EF4-FFF2-40B4-BE49-F238E27FC236}">
                <a16:creationId xmlns:a16="http://schemas.microsoft.com/office/drawing/2014/main" id="{C6D9CE73-8135-43A8-93A7-0CA8925DE593}"/>
              </a:ext>
            </a:extLst>
          </p:cNvPr>
          <p:cNvSpPr txBox="1"/>
          <p:nvPr/>
        </p:nvSpPr>
        <p:spPr>
          <a:xfrm>
            <a:off x="9633886" y="4777400"/>
            <a:ext cx="818213" cy="369332"/>
          </a:xfrm>
          <a:prstGeom prst="rect">
            <a:avLst/>
          </a:prstGeom>
          <a:solidFill>
            <a:schemeClr val="tx1"/>
          </a:solidFill>
        </p:spPr>
        <p:txBody>
          <a:bodyPr wrap="square" rtlCol="0">
            <a:spAutoFit/>
          </a:bodyPr>
          <a:lstStyle/>
          <a:p>
            <a:r>
              <a:rPr lang="en-US" dirty="0">
                <a:solidFill>
                  <a:schemeClr val="bg1"/>
                </a:solidFill>
              </a:rPr>
              <a:t>+717%</a:t>
            </a:r>
          </a:p>
        </p:txBody>
      </p:sp>
      <p:sp>
        <p:nvSpPr>
          <p:cNvPr id="17" name="TextBox 16">
            <a:extLst>
              <a:ext uri="{FF2B5EF4-FFF2-40B4-BE49-F238E27FC236}">
                <a16:creationId xmlns:a16="http://schemas.microsoft.com/office/drawing/2014/main" id="{5FBD9BE3-1465-4FA6-AB19-8CEC354AFC2B}"/>
              </a:ext>
            </a:extLst>
          </p:cNvPr>
          <p:cNvSpPr txBox="1"/>
          <p:nvPr/>
        </p:nvSpPr>
        <p:spPr>
          <a:xfrm>
            <a:off x="10599398" y="5608206"/>
            <a:ext cx="729276" cy="369332"/>
          </a:xfrm>
          <a:prstGeom prst="rect">
            <a:avLst/>
          </a:prstGeom>
          <a:solidFill>
            <a:schemeClr val="tx1"/>
          </a:solidFill>
        </p:spPr>
        <p:txBody>
          <a:bodyPr wrap="square" rtlCol="0">
            <a:spAutoFit/>
          </a:bodyPr>
          <a:lstStyle/>
          <a:p>
            <a:r>
              <a:rPr lang="en-US" dirty="0">
                <a:solidFill>
                  <a:schemeClr val="bg1"/>
                </a:solidFill>
              </a:rPr>
              <a:t>+20%</a:t>
            </a:r>
          </a:p>
        </p:txBody>
      </p:sp>
    </p:spTree>
    <p:extLst>
      <p:ext uri="{BB962C8B-B14F-4D97-AF65-F5344CB8AC3E}">
        <p14:creationId xmlns:p14="http://schemas.microsoft.com/office/powerpoint/2010/main" val="368410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5" presetClass="emph" presetSubtype="0" nodeType="clickEffect">
                                  <p:stCondLst>
                                    <p:cond delay="0"/>
                                  </p:stCondLst>
                                  <p:iterate type="lt">
                                    <p:tmAbs val="25"/>
                                  </p:iterate>
                                  <p:childTnLst>
                                    <p:set>
                                      <p:cBhvr override="childStyle">
                                        <p:cTn id="58" dur="indefinite"/>
                                        <p:tgtEl>
                                          <p:spTgt spid="4">
                                            <p:txEl>
                                              <p:pRg st="2" end="2"/>
                                            </p:txEl>
                                          </p:spTgt>
                                        </p:tgtEl>
                                        <p:attrNameLst>
                                          <p:attrName>style.fontWeight</p:attrName>
                                        </p:attrNameLst>
                                      </p:cBhvr>
                                      <p:to>
                                        <p:strVal val="bold"/>
                                      </p:to>
                                    </p:set>
                                  </p:childTnLst>
                                </p:cTn>
                              </p:par>
                            </p:childTnLst>
                          </p:cTn>
                        </p:par>
                      </p:childTnLst>
                    </p:cTn>
                  </p:par>
                  <p:par>
                    <p:cTn id="59" fill="hold">
                      <p:stCondLst>
                        <p:cond delay="indefinite"/>
                      </p:stCondLst>
                      <p:childTnLst>
                        <p:par>
                          <p:cTn id="60" fill="hold">
                            <p:stCondLst>
                              <p:cond delay="0"/>
                            </p:stCondLst>
                            <p:childTnLst>
                              <p:par>
                                <p:cTn id="61" presetID="15" presetClass="emph" presetSubtype="0" nodeType="clickEffect">
                                  <p:stCondLst>
                                    <p:cond delay="0"/>
                                  </p:stCondLst>
                                  <p:iterate type="lt">
                                    <p:tmAbs val="25"/>
                                  </p:iterate>
                                  <p:childTnLst>
                                    <p:set>
                                      <p:cBhvr override="childStyle">
                                        <p:cTn id="62" dur="indefinite"/>
                                        <p:tgtEl>
                                          <p:spTgt spid="4">
                                            <p:txEl>
                                              <p:pRg st="3" end="3"/>
                                            </p:txEl>
                                          </p:spTgt>
                                        </p:tgtEl>
                                        <p:attrNameLst>
                                          <p:attrName>style.fontWeight</p:attrName>
                                        </p:attrNameLst>
                                      </p:cBhvr>
                                      <p:to>
                                        <p:strVal val="bold"/>
                                      </p:to>
                                    </p:se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4">
                                            <p:txEl>
                                              <p:pRg st="4" end="4"/>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6" presetClass="emph" presetSubtype="0" fill="hold" nodeType="clickEffect">
                                  <p:stCondLst>
                                    <p:cond delay="0"/>
                                  </p:stCondLst>
                                  <p:iterate type="lt">
                                    <p:tmPct val="4000"/>
                                  </p:iterate>
                                  <p:childTnLst>
                                    <p:set>
                                      <p:cBhvr override="childStyle">
                                        <p:cTn id="70" dur="500" fill="hold"/>
                                        <p:tgtEl>
                                          <p:spTgt spid="4">
                                            <p:txEl>
                                              <p:pRg st="1" end="1"/>
                                            </p:txEl>
                                          </p:spTgt>
                                        </p:tgtEl>
                                        <p:attrNameLst>
                                          <p:attrName>style.color</p:attrName>
                                        </p:attrNameLst>
                                      </p:cBhvr>
                                      <p:to>
                                        <p:clrVal>
                                          <a:schemeClr val="accent2"/>
                                        </p:clrVal>
                                      </p:to>
                                    </p:set>
                                    <p:set>
                                      <p:cBhvr>
                                        <p:cTn id="71" dur="500" fill="hold"/>
                                        <p:tgtEl>
                                          <p:spTgt spid="4">
                                            <p:txEl>
                                              <p:pRg st="1" end="1"/>
                                            </p:txEl>
                                          </p:spTgt>
                                        </p:tgtEl>
                                        <p:attrNameLst>
                                          <p:attrName>fillcolor</p:attrName>
                                        </p:attrNameLst>
                                      </p:cBhvr>
                                      <p:to>
                                        <p:clrVal>
                                          <a:schemeClr val="accent2"/>
                                        </p:clrVal>
                                      </p:to>
                                    </p:set>
                                    <p:set>
                                      <p:cBhvr>
                                        <p:cTn id="72" dur="500" fill="hold"/>
                                        <p:tgtEl>
                                          <p:spTgt spid="4">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5" grpId="0">
        <p:bldAsOne/>
      </p:bldGraphic>
      <p:bldGraphic spid="6" grpId="0">
        <p:bldAsOne/>
      </p:bldGraphic>
      <p:bldP spid="7" grpId="0" animBg="1"/>
      <p:bldP spid="8" grpId="0" animBg="1"/>
      <p:bldP spid="9" grpId="0" animBg="1"/>
      <p:bldGraphic spid="11" grpId="0">
        <p:bldAsOne/>
      </p:bldGraphic>
      <p:bldP spid="12" grpId="0" animBg="1"/>
      <p:bldP spid="13" grpId="0" animBg="1"/>
      <p:bldP spid="14" grpId="0" animBg="1"/>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68812C-9C0F-469E-9492-FF56252B726E}"/>
              </a:ext>
            </a:extLst>
          </p:cNvPr>
          <p:cNvSpPr/>
          <p:nvPr/>
        </p:nvSpPr>
        <p:spPr>
          <a:xfrm>
            <a:off x="0" y="4"/>
            <a:ext cx="12192000" cy="831270"/>
          </a:xfrm>
          <a:prstGeom prst="rect">
            <a:avLst/>
          </a:prstGeom>
          <a:solidFill>
            <a:srgbClr val="2F5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Client Journey Examples</a:t>
            </a:r>
          </a:p>
        </p:txBody>
      </p:sp>
      <p:pic>
        <p:nvPicPr>
          <p:cNvPr id="4" name="Picture 3">
            <a:extLst>
              <a:ext uri="{FF2B5EF4-FFF2-40B4-BE49-F238E27FC236}">
                <a16:creationId xmlns:a16="http://schemas.microsoft.com/office/drawing/2014/main" id="{8D684598-40EE-4CA1-A80D-43307A0758C8}"/>
              </a:ext>
            </a:extLst>
          </p:cNvPr>
          <p:cNvPicPr>
            <a:picLocks noChangeAspect="1"/>
          </p:cNvPicPr>
          <p:nvPr/>
        </p:nvPicPr>
        <p:blipFill>
          <a:blip r:embed="rId3"/>
          <a:stretch>
            <a:fillRect/>
          </a:stretch>
        </p:blipFill>
        <p:spPr>
          <a:xfrm>
            <a:off x="527323" y="2075693"/>
            <a:ext cx="11000849" cy="2706613"/>
          </a:xfrm>
          <a:prstGeom prst="rect">
            <a:avLst/>
          </a:prstGeom>
        </p:spPr>
      </p:pic>
      <p:sp>
        <p:nvSpPr>
          <p:cNvPr id="5" name="TextBox 4">
            <a:extLst>
              <a:ext uri="{FF2B5EF4-FFF2-40B4-BE49-F238E27FC236}">
                <a16:creationId xmlns:a16="http://schemas.microsoft.com/office/drawing/2014/main" id="{C48E5499-28F0-4CBA-8067-200D19E56A4D}"/>
              </a:ext>
            </a:extLst>
          </p:cNvPr>
          <p:cNvSpPr txBox="1"/>
          <p:nvPr/>
        </p:nvSpPr>
        <p:spPr>
          <a:xfrm>
            <a:off x="443175" y="1273429"/>
            <a:ext cx="3534184" cy="553998"/>
          </a:xfrm>
          <a:prstGeom prst="rect">
            <a:avLst/>
          </a:prstGeom>
          <a:noFill/>
        </p:spPr>
        <p:txBody>
          <a:bodyPr wrap="square" rtlCol="0">
            <a:spAutoFit/>
          </a:bodyPr>
          <a:lstStyle/>
          <a:p>
            <a:r>
              <a:rPr lang="en-US" sz="3000" b="1" dirty="0"/>
              <a:t>Perfect Process</a:t>
            </a:r>
          </a:p>
        </p:txBody>
      </p:sp>
    </p:spTree>
    <p:extLst>
      <p:ext uri="{BB962C8B-B14F-4D97-AF65-F5344CB8AC3E}">
        <p14:creationId xmlns:p14="http://schemas.microsoft.com/office/powerpoint/2010/main" val="926240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6FDE7-FB02-488A-A547-70B30762AFFD}"/>
              </a:ext>
            </a:extLst>
          </p:cNvPr>
          <p:cNvPicPr>
            <a:picLocks noChangeAspect="1"/>
          </p:cNvPicPr>
          <p:nvPr/>
        </p:nvPicPr>
        <p:blipFill>
          <a:blip r:embed="rId3"/>
          <a:stretch>
            <a:fillRect/>
          </a:stretch>
        </p:blipFill>
        <p:spPr>
          <a:xfrm>
            <a:off x="482443" y="844756"/>
            <a:ext cx="10978410" cy="894640"/>
          </a:xfrm>
          <a:prstGeom prst="rect">
            <a:avLst/>
          </a:prstGeom>
        </p:spPr>
      </p:pic>
      <p:pic>
        <p:nvPicPr>
          <p:cNvPr id="5" name="Picture 4">
            <a:extLst>
              <a:ext uri="{FF2B5EF4-FFF2-40B4-BE49-F238E27FC236}">
                <a16:creationId xmlns:a16="http://schemas.microsoft.com/office/drawing/2014/main" id="{BCF02C72-C6DD-4131-A627-6665565DB62A}"/>
              </a:ext>
            </a:extLst>
          </p:cNvPr>
          <p:cNvPicPr>
            <a:picLocks noChangeAspect="1"/>
          </p:cNvPicPr>
          <p:nvPr/>
        </p:nvPicPr>
        <p:blipFill>
          <a:blip r:embed="rId4"/>
          <a:stretch>
            <a:fillRect/>
          </a:stretch>
        </p:blipFill>
        <p:spPr>
          <a:xfrm>
            <a:off x="482443" y="2511307"/>
            <a:ext cx="10946959" cy="4085837"/>
          </a:xfrm>
          <a:prstGeom prst="rect">
            <a:avLst/>
          </a:prstGeom>
        </p:spPr>
      </p:pic>
      <p:sp>
        <p:nvSpPr>
          <p:cNvPr id="6" name="TextBox 5">
            <a:extLst>
              <a:ext uri="{FF2B5EF4-FFF2-40B4-BE49-F238E27FC236}">
                <a16:creationId xmlns:a16="http://schemas.microsoft.com/office/drawing/2014/main" id="{F27C2546-7314-487B-966E-454CBD9EB942}"/>
              </a:ext>
            </a:extLst>
          </p:cNvPr>
          <p:cNvSpPr txBox="1"/>
          <p:nvPr/>
        </p:nvSpPr>
        <p:spPr>
          <a:xfrm>
            <a:off x="409516" y="290758"/>
            <a:ext cx="3534184" cy="553998"/>
          </a:xfrm>
          <a:prstGeom prst="rect">
            <a:avLst/>
          </a:prstGeom>
          <a:noFill/>
        </p:spPr>
        <p:txBody>
          <a:bodyPr wrap="square" rtlCol="0">
            <a:spAutoFit/>
          </a:bodyPr>
          <a:lstStyle/>
          <a:p>
            <a:r>
              <a:rPr lang="en-US" sz="3000" b="1" dirty="0"/>
              <a:t>Single Step</a:t>
            </a:r>
          </a:p>
        </p:txBody>
      </p:sp>
      <p:sp>
        <p:nvSpPr>
          <p:cNvPr id="7" name="TextBox 6">
            <a:extLst>
              <a:ext uri="{FF2B5EF4-FFF2-40B4-BE49-F238E27FC236}">
                <a16:creationId xmlns:a16="http://schemas.microsoft.com/office/drawing/2014/main" id="{0EB3B75B-F933-416E-9077-F7B7C4F3B081}"/>
              </a:ext>
            </a:extLst>
          </p:cNvPr>
          <p:cNvSpPr txBox="1"/>
          <p:nvPr/>
        </p:nvSpPr>
        <p:spPr>
          <a:xfrm>
            <a:off x="409516" y="1848352"/>
            <a:ext cx="3534184" cy="553998"/>
          </a:xfrm>
          <a:prstGeom prst="rect">
            <a:avLst/>
          </a:prstGeom>
          <a:noFill/>
        </p:spPr>
        <p:txBody>
          <a:bodyPr wrap="square" rtlCol="0">
            <a:spAutoFit/>
          </a:bodyPr>
          <a:lstStyle/>
          <a:p>
            <a:r>
              <a:rPr lang="en-US" sz="3000" b="1" dirty="0"/>
              <a:t>Duplicate Steps</a:t>
            </a:r>
          </a:p>
        </p:txBody>
      </p:sp>
    </p:spTree>
    <p:extLst>
      <p:ext uri="{BB962C8B-B14F-4D97-AF65-F5344CB8AC3E}">
        <p14:creationId xmlns:p14="http://schemas.microsoft.com/office/powerpoint/2010/main" val="228924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DF2B0-EF69-4561-8EE3-190E34D41D71}"/>
              </a:ext>
            </a:extLst>
          </p:cNvPr>
          <p:cNvPicPr>
            <a:picLocks noChangeAspect="1"/>
          </p:cNvPicPr>
          <p:nvPr/>
        </p:nvPicPr>
        <p:blipFill>
          <a:blip r:embed="rId3"/>
          <a:stretch>
            <a:fillRect/>
          </a:stretch>
        </p:blipFill>
        <p:spPr>
          <a:xfrm>
            <a:off x="1208134" y="832715"/>
            <a:ext cx="9147586" cy="5762576"/>
          </a:xfrm>
          <a:prstGeom prst="rect">
            <a:avLst/>
          </a:prstGeom>
        </p:spPr>
      </p:pic>
      <p:sp>
        <p:nvSpPr>
          <p:cNvPr id="4" name="TextBox 3">
            <a:extLst>
              <a:ext uri="{FF2B5EF4-FFF2-40B4-BE49-F238E27FC236}">
                <a16:creationId xmlns:a16="http://schemas.microsoft.com/office/drawing/2014/main" id="{1351315A-C7F0-41DE-8955-34F16143F9B4}"/>
              </a:ext>
            </a:extLst>
          </p:cNvPr>
          <p:cNvSpPr txBox="1"/>
          <p:nvPr/>
        </p:nvSpPr>
        <p:spPr>
          <a:xfrm>
            <a:off x="1208134" y="195391"/>
            <a:ext cx="4887866" cy="553998"/>
          </a:xfrm>
          <a:prstGeom prst="rect">
            <a:avLst/>
          </a:prstGeom>
          <a:noFill/>
        </p:spPr>
        <p:txBody>
          <a:bodyPr wrap="square" rtlCol="0">
            <a:spAutoFit/>
          </a:bodyPr>
          <a:lstStyle/>
          <a:p>
            <a:r>
              <a:rPr lang="en-US" sz="3000" b="1" dirty="0"/>
              <a:t>Multi-day Duplicate </a:t>
            </a:r>
            <a:r>
              <a:rPr lang="en-US" sz="3000" b="1" dirty="0" err="1"/>
              <a:t>StepsD</a:t>
            </a:r>
            <a:endParaRPr lang="en-US" sz="3000" b="1" dirty="0"/>
          </a:p>
        </p:txBody>
      </p:sp>
    </p:spTree>
    <p:extLst>
      <p:ext uri="{BB962C8B-B14F-4D97-AF65-F5344CB8AC3E}">
        <p14:creationId xmlns:p14="http://schemas.microsoft.com/office/powerpoint/2010/main" val="179248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4F25F0-3512-4EC4-AFDC-CD2C0D1DFC64}"/>
              </a:ext>
            </a:extLst>
          </p:cNvPr>
          <p:cNvCxnSpPr>
            <a:cxnSpLocks/>
          </p:cNvCxnSpPr>
          <p:nvPr/>
        </p:nvCxnSpPr>
        <p:spPr>
          <a:xfrm>
            <a:off x="6834505" y="5621201"/>
            <a:ext cx="4520708" cy="0"/>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4D79FF-42A3-4DF0-BB2D-CD97EEAE662F}"/>
              </a:ext>
            </a:extLst>
          </p:cNvPr>
          <p:cNvCxnSpPr>
            <a:cxnSpLocks/>
          </p:cNvCxnSpPr>
          <p:nvPr/>
        </p:nvCxnSpPr>
        <p:spPr>
          <a:xfrm>
            <a:off x="398449" y="5767251"/>
            <a:ext cx="5259213" cy="0"/>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EC10FB4-A055-419D-8F4E-AA78C5D1B20B}"/>
              </a:ext>
            </a:extLst>
          </p:cNvPr>
          <p:cNvGraphicFramePr>
            <a:graphicFrameLocks/>
          </p:cNvGraphicFramePr>
          <p:nvPr>
            <p:extLst>
              <p:ext uri="{D42A27DB-BD31-4B8C-83A1-F6EECF244321}">
                <p14:modId xmlns:p14="http://schemas.microsoft.com/office/powerpoint/2010/main" val="619565342"/>
              </p:ext>
            </p:extLst>
          </p:nvPr>
        </p:nvGraphicFramePr>
        <p:xfrm>
          <a:off x="91310" y="907473"/>
          <a:ext cx="6601589" cy="2874723"/>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578A3F83-EA44-48E4-8765-C5198F3F2707}"/>
              </a:ext>
            </a:extLst>
          </p:cNvPr>
          <p:cNvSpPr/>
          <p:nvPr/>
        </p:nvSpPr>
        <p:spPr>
          <a:xfrm>
            <a:off x="0" y="4"/>
            <a:ext cx="12192000" cy="831270"/>
          </a:xfrm>
          <a:prstGeom prst="rect">
            <a:avLst/>
          </a:prstGeom>
          <a:solidFill>
            <a:srgbClr val="2F5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Average Client Visit Time</a:t>
            </a:r>
          </a:p>
        </p:txBody>
      </p:sp>
      <p:sp>
        <p:nvSpPr>
          <p:cNvPr id="5" name="TextBox 4">
            <a:extLst>
              <a:ext uri="{FF2B5EF4-FFF2-40B4-BE49-F238E27FC236}">
                <a16:creationId xmlns:a16="http://schemas.microsoft.com/office/drawing/2014/main" id="{F306D9D7-F68E-404C-8313-F0B1CA8D7003}"/>
              </a:ext>
            </a:extLst>
          </p:cNvPr>
          <p:cNvSpPr txBox="1"/>
          <p:nvPr/>
        </p:nvSpPr>
        <p:spPr>
          <a:xfrm>
            <a:off x="1455552" y="2952379"/>
            <a:ext cx="1027298" cy="307777"/>
          </a:xfrm>
          <a:prstGeom prst="rect">
            <a:avLst/>
          </a:prstGeom>
          <a:solidFill>
            <a:schemeClr val="tx1"/>
          </a:solidFill>
        </p:spPr>
        <p:txBody>
          <a:bodyPr wrap="square" rtlCol="0">
            <a:spAutoFit/>
          </a:bodyPr>
          <a:lstStyle/>
          <a:p>
            <a:pPr algn="ctr"/>
            <a:r>
              <a:rPr lang="en-US" sz="1400" dirty="0">
                <a:solidFill>
                  <a:schemeClr val="bg1"/>
                </a:solidFill>
              </a:rPr>
              <a:t>+30%</a:t>
            </a:r>
          </a:p>
        </p:txBody>
      </p:sp>
      <p:graphicFrame>
        <p:nvGraphicFramePr>
          <p:cNvPr id="8" name="Chart 7">
            <a:extLst>
              <a:ext uri="{FF2B5EF4-FFF2-40B4-BE49-F238E27FC236}">
                <a16:creationId xmlns:a16="http://schemas.microsoft.com/office/drawing/2014/main" id="{DC35CBF3-EC19-49A8-99A2-48DDD45CC145}"/>
              </a:ext>
            </a:extLst>
          </p:cNvPr>
          <p:cNvGraphicFramePr>
            <a:graphicFrameLocks/>
          </p:cNvGraphicFramePr>
          <p:nvPr>
            <p:extLst>
              <p:ext uri="{D42A27DB-BD31-4B8C-83A1-F6EECF244321}">
                <p14:modId xmlns:p14="http://schemas.microsoft.com/office/powerpoint/2010/main" val="2418632791"/>
              </p:ext>
            </p:extLst>
          </p:nvPr>
        </p:nvGraphicFramePr>
        <p:xfrm>
          <a:off x="398449" y="3782196"/>
          <a:ext cx="5697551" cy="303386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7DF865FF-B51B-4AF1-9C2B-877C5502D7F9}"/>
              </a:ext>
            </a:extLst>
          </p:cNvPr>
          <p:cNvSpPr txBox="1"/>
          <p:nvPr/>
        </p:nvSpPr>
        <p:spPr>
          <a:xfrm>
            <a:off x="4527473" y="2888879"/>
            <a:ext cx="1027298" cy="307777"/>
          </a:xfrm>
          <a:prstGeom prst="rect">
            <a:avLst/>
          </a:prstGeom>
          <a:solidFill>
            <a:schemeClr val="tx1"/>
          </a:solidFill>
        </p:spPr>
        <p:txBody>
          <a:bodyPr wrap="square" rtlCol="0">
            <a:spAutoFit/>
          </a:bodyPr>
          <a:lstStyle/>
          <a:p>
            <a:pPr algn="ctr"/>
            <a:r>
              <a:rPr lang="en-US" sz="1400" dirty="0">
                <a:solidFill>
                  <a:schemeClr val="bg1"/>
                </a:solidFill>
              </a:rPr>
              <a:t>-1%</a:t>
            </a:r>
          </a:p>
        </p:txBody>
      </p:sp>
      <p:graphicFrame>
        <p:nvGraphicFramePr>
          <p:cNvPr id="13" name="Chart 12">
            <a:extLst>
              <a:ext uri="{FF2B5EF4-FFF2-40B4-BE49-F238E27FC236}">
                <a16:creationId xmlns:a16="http://schemas.microsoft.com/office/drawing/2014/main" id="{222BB58B-058B-45A7-A4EF-7D8028AC17E1}"/>
              </a:ext>
            </a:extLst>
          </p:cNvPr>
          <p:cNvGraphicFramePr>
            <a:graphicFrameLocks/>
          </p:cNvGraphicFramePr>
          <p:nvPr>
            <p:extLst>
              <p:ext uri="{D42A27DB-BD31-4B8C-83A1-F6EECF244321}">
                <p14:modId xmlns:p14="http://schemas.microsoft.com/office/powerpoint/2010/main" val="1369580809"/>
              </p:ext>
            </p:extLst>
          </p:nvPr>
        </p:nvGraphicFramePr>
        <p:xfrm>
          <a:off x="6834505" y="970973"/>
          <a:ext cx="483489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5E35C64B-870F-49B3-AC9E-B396B39D1215}"/>
              </a:ext>
            </a:extLst>
          </p:cNvPr>
          <p:cNvGraphicFramePr>
            <a:graphicFrameLocks/>
          </p:cNvGraphicFramePr>
          <p:nvPr>
            <p:extLst>
              <p:ext uri="{D42A27DB-BD31-4B8C-83A1-F6EECF244321}">
                <p14:modId xmlns:p14="http://schemas.microsoft.com/office/powerpoint/2010/main" val="4071134963"/>
              </p:ext>
            </p:extLst>
          </p:nvPr>
        </p:nvGraphicFramePr>
        <p:xfrm>
          <a:off x="6553054" y="3782195"/>
          <a:ext cx="5188095" cy="291705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4065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chart seriesIdx="-4" categoryIdx="0"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chart seriesIdx="-4" categoryIdx="1"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category"/>
        </p:bldSub>
      </p:bldGraphic>
      <p:bldP spid="5" grpId="0" animBg="1"/>
      <p:bldGraphic spid="8" grpId="0">
        <p:bldAsOne/>
      </p:bldGraphic>
      <p:bldP spid="12" grpId="0" animBg="1"/>
      <p:bldGraphic spid="13" grpId="0">
        <p:bldAsOne/>
      </p:bldGraphic>
      <p:bldGraphic spid="1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BE7E053-93A4-4DD3-91BC-98207A73226C}"/>
              </a:ext>
            </a:extLst>
          </p:cNvPr>
          <p:cNvCxnSpPr>
            <a:cxnSpLocks/>
          </p:cNvCxnSpPr>
          <p:nvPr/>
        </p:nvCxnSpPr>
        <p:spPr>
          <a:xfrm flipV="1">
            <a:off x="8171369" y="4173962"/>
            <a:ext cx="4022475" cy="2682396"/>
          </a:xfrm>
          <a:prstGeom prst="line">
            <a:avLst/>
          </a:prstGeom>
          <a:ln w="952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64F697-5325-4D05-8D60-7B2B347184F0}"/>
              </a:ext>
            </a:extLst>
          </p:cNvPr>
          <p:cNvCxnSpPr>
            <a:cxnSpLocks/>
          </p:cNvCxnSpPr>
          <p:nvPr/>
        </p:nvCxnSpPr>
        <p:spPr>
          <a:xfrm>
            <a:off x="10083241" y="-1643"/>
            <a:ext cx="1219200" cy="6858000"/>
          </a:xfrm>
          <a:prstGeom prst="line">
            <a:avLst/>
          </a:prstGeom>
          <a:ln w="9525">
            <a:solidFill>
              <a:srgbClr val="45BCE5"/>
            </a:solidFill>
          </a:ln>
        </p:spPr>
        <p:style>
          <a:lnRef idx="2">
            <a:schemeClr val="accent1"/>
          </a:lnRef>
          <a:fillRef idx="0">
            <a:schemeClr val="accent1"/>
          </a:fillRef>
          <a:effectRef idx="1">
            <a:schemeClr val="accent1"/>
          </a:effectRef>
          <a:fontRef idx="minor">
            <a:schemeClr val="tx1"/>
          </a:fontRef>
        </p:style>
      </p:cxnSp>
      <p:sp>
        <p:nvSpPr>
          <p:cNvPr id="8" name="Freeform 9">
            <a:extLst>
              <a:ext uri="{FF2B5EF4-FFF2-40B4-BE49-F238E27FC236}">
                <a16:creationId xmlns:a16="http://schemas.microsoft.com/office/drawing/2014/main" id="{97970631-F1FF-4F38-87F1-E4F2B1FF53C0}"/>
              </a:ext>
            </a:extLst>
          </p:cNvPr>
          <p:cNvSpPr/>
          <p:nvPr/>
        </p:nvSpPr>
        <p:spPr>
          <a:xfrm>
            <a:off x="9946078" y="-8466"/>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45BCE5">
              <a:alpha val="3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10">
            <a:extLst>
              <a:ext uri="{FF2B5EF4-FFF2-40B4-BE49-F238E27FC236}">
                <a16:creationId xmlns:a16="http://schemas.microsoft.com/office/drawing/2014/main" id="{17724431-E877-4233-8ADD-BCCB003BB268}"/>
              </a:ext>
            </a:extLst>
          </p:cNvPr>
          <p:cNvSpPr/>
          <p:nvPr/>
        </p:nvSpPr>
        <p:spPr>
          <a:xfrm>
            <a:off x="10245697" y="-10105"/>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0033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Freeform 11">
            <a:extLst>
              <a:ext uri="{FF2B5EF4-FFF2-40B4-BE49-F238E27FC236}">
                <a16:creationId xmlns:a16="http://schemas.microsoft.com/office/drawing/2014/main" id="{D48BDAF3-6EB3-4F2F-90A2-619B6BF78A55}"/>
              </a:ext>
            </a:extLst>
          </p:cNvPr>
          <p:cNvSpPr/>
          <p:nvPr/>
        </p:nvSpPr>
        <p:spPr>
          <a:xfrm>
            <a:off x="9678435" y="3925247"/>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rgbClr val="45BCE5">
              <a:alpha val="71765"/>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2">
            <a:extLst>
              <a:ext uri="{FF2B5EF4-FFF2-40B4-BE49-F238E27FC236}">
                <a16:creationId xmlns:a16="http://schemas.microsoft.com/office/drawing/2014/main" id="{726DB4BC-1C18-4703-979F-FC63B44A71A2}"/>
              </a:ext>
            </a:extLst>
          </p:cNvPr>
          <p:cNvSpPr/>
          <p:nvPr/>
        </p:nvSpPr>
        <p:spPr>
          <a:xfrm>
            <a:off x="10050963" y="-10105"/>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rgbClr val="0033A0">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3A375A49-4769-402A-8DF9-9B3E72F1BA40}"/>
              </a:ext>
            </a:extLst>
          </p:cNvPr>
          <p:cNvSpPr/>
          <p:nvPr/>
        </p:nvSpPr>
        <p:spPr>
          <a:xfrm>
            <a:off x="11336310" y="-10105"/>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95D600">
              <a:alpha val="69804"/>
            </a:srgb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5">
            <a:extLst>
              <a:ext uri="{FF2B5EF4-FFF2-40B4-BE49-F238E27FC236}">
                <a16:creationId xmlns:a16="http://schemas.microsoft.com/office/drawing/2014/main" id="{9538EFB0-4344-4105-83DA-AAE30A615402}"/>
              </a:ext>
            </a:extLst>
          </p:cNvPr>
          <p:cNvSpPr/>
          <p:nvPr/>
        </p:nvSpPr>
        <p:spPr>
          <a:xfrm>
            <a:off x="11100831" y="4892095"/>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DEEB1E9E-E4E1-4A75-8853-7183A934D5B1}"/>
              </a:ext>
            </a:extLst>
          </p:cNvPr>
          <p:cNvSpPr txBox="1"/>
          <p:nvPr/>
        </p:nvSpPr>
        <p:spPr>
          <a:xfrm>
            <a:off x="889559" y="2869130"/>
            <a:ext cx="10082892" cy="1107996"/>
          </a:xfrm>
          <a:prstGeom prst="rect">
            <a:avLst/>
          </a:prstGeom>
          <a:noFill/>
        </p:spPr>
        <p:txBody>
          <a:bodyPr wrap="square" rtlCol="0">
            <a:spAutoFit/>
          </a:bodyPr>
          <a:lstStyle/>
          <a:p>
            <a:r>
              <a:rPr lang="en-US" sz="6600" dirty="0">
                <a:solidFill>
                  <a:srgbClr val="0033A0"/>
                </a:solidFill>
              </a:rPr>
              <a:t>Measuring Assistance</a:t>
            </a:r>
            <a:endParaRPr lang="en-US" sz="3200" dirty="0">
              <a:solidFill>
                <a:srgbClr val="0033A0"/>
              </a:solidFill>
            </a:endParaRPr>
          </a:p>
        </p:txBody>
      </p:sp>
    </p:spTree>
    <p:extLst>
      <p:ext uri="{BB962C8B-B14F-4D97-AF65-F5344CB8AC3E}">
        <p14:creationId xmlns:p14="http://schemas.microsoft.com/office/powerpoint/2010/main" val="139602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BE7E053-93A4-4DD3-91BC-98207A73226C}"/>
              </a:ext>
            </a:extLst>
          </p:cNvPr>
          <p:cNvCxnSpPr>
            <a:cxnSpLocks/>
          </p:cNvCxnSpPr>
          <p:nvPr/>
        </p:nvCxnSpPr>
        <p:spPr>
          <a:xfrm flipV="1">
            <a:off x="8171369" y="4173962"/>
            <a:ext cx="4022475" cy="2682396"/>
          </a:xfrm>
          <a:prstGeom prst="line">
            <a:avLst/>
          </a:prstGeom>
          <a:ln w="952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64F697-5325-4D05-8D60-7B2B347184F0}"/>
              </a:ext>
            </a:extLst>
          </p:cNvPr>
          <p:cNvCxnSpPr>
            <a:cxnSpLocks/>
          </p:cNvCxnSpPr>
          <p:nvPr/>
        </p:nvCxnSpPr>
        <p:spPr>
          <a:xfrm>
            <a:off x="10083241" y="-1643"/>
            <a:ext cx="1219200" cy="6858000"/>
          </a:xfrm>
          <a:prstGeom prst="line">
            <a:avLst/>
          </a:prstGeom>
          <a:ln w="9525">
            <a:solidFill>
              <a:srgbClr val="45BCE5"/>
            </a:solidFill>
          </a:ln>
        </p:spPr>
        <p:style>
          <a:lnRef idx="2">
            <a:schemeClr val="accent1"/>
          </a:lnRef>
          <a:fillRef idx="0">
            <a:schemeClr val="accent1"/>
          </a:fillRef>
          <a:effectRef idx="1">
            <a:schemeClr val="accent1"/>
          </a:effectRef>
          <a:fontRef idx="minor">
            <a:schemeClr val="tx1"/>
          </a:fontRef>
        </p:style>
      </p:cxnSp>
      <p:sp>
        <p:nvSpPr>
          <p:cNvPr id="8" name="Freeform 9">
            <a:extLst>
              <a:ext uri="{FF2B5EF4-FFF2-40B4-BE49-F238E27FC236}">
                <a16:creationId xmlns:a16="http://schemas.microsoft.com/office/drawing/2014/main" id="{97970631-F1FF-4F38-87F1-E4F2B1FF53C0}"/>
              </a:ext>
            </a:extLst>
          </p:cNvPr>
          <p:cNvSpPr/>
          <p:nvPr/>
        </p:nvSpPr>
        <p:spPr>
          <a:xfrm>
            <a:off x="9946078" y="-8466"/>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45BCE5">
              <a:alpha val="3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10">
            <a:extLst>
              <a:ext uri="{FF2B5EF4-FFF2-40B4-BE49-F238E27FC236}">
                <a16:creationId xmlns:a16="http://schemas.microsoft.com/office/drawing/2014/main" id="{17724431-E877-4233-8ADD-BCCB003BB268}"/>
              </a:ext>
            </a:extLst>
          </p:cNvPr>
          <p:cNvSpPr/>
          <p:nvPr/>
        </p:nvSpPr>
        <p:spPr>
          <a:xfrm>
            <a:off x="10245697" y="-10105"/>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0033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Freeform 11">
            <a:extLst>
              <a:ext uri="{FF2B5EF4-FFF2-40B4-BE49-F238E27FC236}">
                <a16:creationId xmlns:a16="http://schemas.microsoft.com/office/drawing/2014/main" id="{D48BDAF3-6EB3-4F2F-90A2-619B6BF78A55}"/>
              </a:ext>
            </a:extLst>
          </p:cNvPr>
          <p:cNvSpPr/>
          <p:nvPr/>
        </p:nvSpPr>
        <p:spPr>
          <a:xfrm>
            <a:off x="9678435" y="3925247"/>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rgbClr val="45BCE5">
              <a:alpha val="71765"/>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2">
            <a:extLst>
              <a:ext uri="{FF2B5EF4-FFF2-40B4-BE49-F238E27FC236}">
                <a16:creationId xmlns:a16="http://schemas.microsoft.com/office/drawing/2014/main" id="{726DB4BC-1C18-4703-979F-FC63B44A71A2}"/>
              </a:ext>
            </a:extLst>
          </p:cNvPr>
          <p:cNvSpPr/>
          <p:nvPr/>
        </p:nvSpPr>
        <p:spPr>
          <a:xfrm>
            <a:off x="10050963" y="-10105"/>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rgbClr val="0033A0">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3A375A49-4769-402A-8DF9-9B3E72F1BA40}"/>
              </a:ext>
            </a:extLst>
          </p:cNvPr>
          <p:cNvSpPr/>
          <p:nvPr/>
        </p:nvSpPr>
        <p:spPr>
          <a:xfrm>
            <a:off x="11336310" y="-10105"/>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95D600">
              <a:alpha val="69804"/>
            </a:srgb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5">
            <a:extLst>
              <a:ext uri="{FF2B5EF4-FFF2-40B4-BE49-F238E27FC236}">
                <a16:creationId xmlns:a16="http://schemas.microsoft.com/office/drawing/2014/main" id="{9538EFB0-4344-4105-83DA-AAE30A615402}"/>
              </a:ext>
            </a:extLst>
          </p:cNvPr>
          <p:cNvSpPr/>
          <p:nvPr/>
        </p:nvSpPr>
        <p:spPr>
          <a:xfrm>
            <a:off x="11100831" y="4892095"/>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DEEB1E9E-E4E1-4A75-8853-7183A934D5B1}"/>
              </a:ext>
            </a:extLst>
          </p:cNvPr>
          <p:cNvSpPr txBox="1"/>
          <p:nvPr/>
        </p:nvSpPr>
        <p:spPr>
          <a:xfrm>
            <a:off x="889559" y="2869130"/>
            <a:ext cx="10082892" cy="1107996"/>
          </a:xfrm>
          <a:prstGeom prst="rect">
            <a:avLst/>
          </a:prstGeom>
          <a:noFill/>
        </p:spPr>
        <p:txBody>
          <a:bodyPr wrap="square" rtlCol="0">
            <a:spAutoFit/>
          </a:bodyPr>
          <a:lstStyle/>
          <a:p>
            <a:r>
              <a:rPr lang="en-US" sz="6600" dirty="0">
                <a:solidFill>
                  <a:srgbClr val="0033A0"/>
                </a:solidFill>
              </a:rPr>
              <a:t>Experiment Summary</a:t>
            </a:r>
            <a:endParaRPr lang="en-US" sz="3200" dirty="0">
              <a:solidFill>
                <a:srgbClr val="0033A0"/>
              </a:solidFill>
            </a:endParaRPr>
          </a:p>
        </p:txBody>
      </p:sp>
    </p:spTree>
    <p:extLst>
      <p:ext uri="{BB962C8B-B14F-4D97-AF65-F5344CB8AC3E}">
        <p14:creationId xmlns:p14="http://schemas.microsoft.com/office/powerpoint/2010/main" val="2987146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A431AE-FA33-4CA7-8367-3A525112BAE0}"/>
              </a:ext>
            </a:extLst>
          </p:cNvPr>
          <p:cNvSpPr/>
          <p:nvPr/>
        </p:nvSpPr>
        <p:spPr>
          <a:xfrm>
            <a:off x="0" y="4"/>
            <a:ext cx="12192000" cy="831270"/>
          </a:xfrm>
          <a:prstGeom prst="rect">
            <a:avLst/>
          </a:prstGeom>
          <a:solidFill>
            <a:srgbClr val="2F5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Agenda</a:t>
            </a:r>
          </a:p>
        </p:txBody>
      </p:sp>
      <p:sp>
        <p:nvSpPr>
          <p:cNvPr id="24" name="Title 2">
            <a:extLst>
              <a:ext uri="{FF2B5EF4-FFF2-40B4-BE49-F238E27FC236}">
                <a16:creationId xmlns:a16="http://schemas.microsoft.com/office/drawing/2014/main" id="{671DA0FF-AC46-4245-989B-8C82FA448FCF}"/>
              </a:ext>
            </a:extLst>
          </p:cNvPr>
          <p:cNvSpPr txBox="1">
            <a:spLocks/>
          </p:cNvSpPr>
          <p:nvPr/>
        </p:nvSpPr>
        <p:spPr>
          <a:xfrm>
            <a:off x="1721489" y="211174"/>
            <a:ext cx="7967971" cy="3830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200" dirty="0">
              <a:solidFill>
                <a:srgbClr val="0033A0"/>
              </a:solidFill>
              <a:latin typeface="Allstate Objektiv App ExtraBold"/>
              <a:cs typeface="Allstate Objektiv ExtraBold" panose="020B0802020204020203" pitchFamily="34" charset="0"/>
            </a:endParaRPr>
          </a:p>
        </p:txBody>
      </p:sp>
      <p:sp>
        <p:nvSpPr>
          <p:cNvPr id="3" name="TextBox 2">
            <a:extLst>
              <a:ext uri="{FF2B5EF4-FFF2-40B4-BE49-F238E27FC236}">
                <a16:creationId xmlns:a16="http://schemas.microsoft.com/office/drawing/2014/main" id="{D1162724-C385-4B7B-95C1-C83DF84D19DC}"/>
              </a:ext>
            </a:extLst>
          </p:cNvPr>
          <p:cNvSpPr txBox="1"/>
          <p:nvPr/>
        </p:nvSpPr>
        <p:spPr>
          <a:xfrm>
            <a:off x="493872" y="1227350"/>
            <a:ext cx="10229545" cy="4524315"/>
          </a:xfrm>
          <a:prstGeom prst="rect">
            <a:avLst/>
          </a:prstGeom>
          <a:noFill/>
        </p:spPr>
        <p:txBody>
          <a:bodyPr wrap="square" rtlCol="0">
            <a:spAutoFit/>
          </a:bodyPr>
          <a:lstStyle/>
          <a:p>
            <a:endParaRPr lang="en-US" b="1" dirty="0"/>
          </a:p>
          <a:p>
            <a:pPr marL="342900" indent="-342900">
              <a:lnSpc>
                <a:spcPct val="150000"/>
              </a:lnSpc>
              <a:buFont typeface="+mj-lt"/>
              <a:buAutoNum type="arabicPeriod"/>
            </a:pPr>
            <a:r>
              <a:rPr lang="en-US" sz="2800" dirty="0"/>
              <a:t>Overview of Experiment</a:t>
            </a:r>
          </a:p>
          <a:p>
            <a:pPr marL="342900" indent="-342900">
              <a:lnSpc>
                <a:spcPct val="150000"/>
              </a:lnSpc>
              <a:buFont typeface="+mj-lt"/>
              <a:buAutoNum type="arabicPeriod"/>
            </a:pPr>
            <a:r>
              <a:rPr lang="en-US" sz="2800" dirty="0"/>
              <a:t>Client Demographics and Interaction</a:t>
            </a:r>
          </a:p>
          <a:p>
            <a:pPr marL="342900" indent="-342900">
              <a:lnSpc>
                <a:spcPct val="150000"/>
              </a:lnSpc>
              <a:buFont typeface="+mj-lt"/>
              <a:buAutoNum type="arabicPeriod"/>
            </a:pPr>
            <a:r>
              <a:rPr lang="en-US" sz="2800" dirty="0"/>
              <a:t>Defining Success</a:t>
            </a:r>
          </a:p>
          <a:p>
            <a:pPr marL="342900" indent="-342900">
              <a:lnSpc>
                <a:spcPct val="150000"/>
              </a:lnSpc>
              <a:buFont typeface="+mj-lt"/>
              <a:buAutoNum type="arabicPeriod"/>
            </a:pPr>
            <a:r>
              <a:rPr lang="en-US" sz="2800" dirty="0"/>
              <a:t>Measurement</a:t>
            </a:r>
          </a:p>
          <a:p>
            <a:pPr marL="342900" indent="-342900">
              <a:lnSpc>
                <a:spcPct val="150000"/>
              </a:lnSpc>
              <a:buFont typeface="+mj-lt"/>
              <a:buAutoNum type="arabicPeriod"/>
            </a:pPr>
            <a:r>
              <a:rPr lang="en-US" sz="2800" dirty="0"/>
              <a:t>Experiment Summary</a:t>
            </a:r>
          </a:p>
          <a:p>
            <a:pPr marL="342900" indent="-342900">
              <a:lnSpc>
                <a:spcPct val="150000"/>
              </a:lnSpc>
              <a:buFont typeface="+mj-lt"/>
              <a:buAutoNum type="arabicPeriod"/>
            </a:pPr>
            <a:r>
              <a:rPr lang="en-US" sz="2800" dirty="0"/>
              <a:t>Experiment Improvement Recommendations</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5391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BE7E053-93A4-4DD3-91BC-98207A73226C}"/>
              </a:ext>
            </a:extLst>
          </p:cNvPr>
          <p:cNvCxnSpPr>
            <a:cxnSpLocks/>
          </p:cNvCxnSpPr>
          <p:nvPr/>
        </p:nvCxnSpPr>
        <p:spPr>
          <a:xfrm flipV="1">
            <a:off x="8171369" y="4173962"/>
            <a:ext cx="4022475" cy="2682396"/>
          </a:xfrm>
          <a:prstGeom prst="line">
            <a:avLst/>
          </a:prstGeom>
          <a:ln w="952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64F697-5325-4D05-8D60-7B2B347184F0}"/>
              </a:ext>
            </a:extLst>
          </p:cNvPr>
          <p:cNvCxnSpPr>
            <a:cxnSpLocks/>
          </p:cNvCxnSpPr>
          <p:nvPr/>
        </p:nvCxnSpPr>
        <p:spPr>
          <a:xfrm>
            <a:off x="10083241" y="-1643"/>
            <a:ext cx="1219200" cy="6858000"/>
          </a:xfrm>
          <a:prstGeom prst="line">
            <a:avLst/>
          </a:prstGeom>
          <a:ln w="9525">
            <a:solidFill>
              <a:srgbClr val="45BCE5"/>
            </a:solidFill>
          </a:ln>
        </p:spPr>
        <p:style>
          <a:lnRef idx="2">
            <a:schemeClr val="accent1"/>
          </a:lnRef>
          <a:fillRef idx="0">
            <a:schemeClr val="accent1"/>
          </a:fillRef>
          <a:effectRef idx="1">
            <a:schemeClr val="accent1"/>
          </a:effectRef>
          <a:fontRef idx="minor">
            <a:schemeClr val="tx1"/>
          </a:fontRef>
        </p:style>
      </p:cxnSp>
      <p:sp>
        <p:nvSpPr>
          <p:cNvPr id="8" name="Freeform 9">
            <a:extLst>
              <a:ext uri="{FF2B5EF4-FFF2-40B4-BE49-F238E27FC236}">
                <a16:creationId xmlns:a16="http://schemas.microsoft.com/office/drawing/2014/main" id="{97970631-F1FF-4F38-87F1-E4F2B1FF53C0}"/>
              </a:ext>
            </a:extLst>
          </p:cNvPr>
          <p:cNvSpPr/>
          <p:nvPr/>
        </p:nvSpPr>
        <p:spPr>
          <a:xfrm>
            <a:off x="9946078" y="-8466"/>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45BCE5">
              <a:alpha val="3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10">
            <a:extLst>
              <a:ext uri="{FF2B5EF4-FFF2-40B4-BE49-F238E27FC236}">
                <a16:creationId xmlns:a16="http://schemas.microsoft.com/office/drawing/2014/main" id="{17724431-E877-4233-8ADD-BCCB003BB268}"/>
              </a:ext>
            </a:extLst>
          </p:cNvPr>
          <p:cNvSpPr/>
          <p:nvPr/>
        </p:nvSpPr>
        <p:spPr>
          <a:xfrm>
            <a:off x="10245697" y="-10105"/>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0033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Freeform 11">
            <a:extLst>
              <a:ext uri="{FF2B5EF4-FFF2-40B4-BE49-F238E27FC236}">
                <a16:creationId xmlns:a16="http://schemas.microsoft.com/office/drawing/2014/main" id="{D48BDAF3-6EB3-4F2F-90A2-619B6BF78A55}"/>
              </a:ext>
            </a:extLst>
          </p:cNvPr>
          <p:cNvSpPr/>
          <p:nvPr/>
        </p:nvSpPr>
        <p:spPr>
          <a:xfrm>
            <a:off x="9678435" y="3925247"/>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rgbClr val="45BCE5">
              <a:alpha val="71765"/>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2">
            <a:extLst>
              <a:ext uri="{FF2B5EF4-FFF2-40B4-BE49-F238E27FC236}">
                <a16:creationId xmlns:a16="http://schemas.microsoft.com/office/drawing/2014/main" id="{726DB4BC-1C18-4703-979F-FC63B44A71A2}"/>
              </a:ext>
            </a:extLst>
          </p:cNvPr>
          <p:cNvSpPr/>
          <p:nvPr/>
        </p:nvSpPr>
        <p:spPr>
          <a:xfrm>
            <a:off x="10050963" y="-10105"/>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rgbClr val="0033A0">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3A375A49-4769-402A-8DF9-9B3E72F1BA40}"/>
              </a:ext>
            </a:extLst>
          </p:cNvPr>
          <p:cNvSpPr/>
          <p:nvPr/>
        </p:nvSpPr>
        <p:spPr>
          <a:xfrm>
            <a:off x="11336310" y="-10105"/>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95D600">
              <a:alpha val="69804"/>
            </a:srgb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5">
            <a:extLst>
              <a:ext uri="{FF2B5EF4-FFF2-40B4-BE49-F238E27FC236}">
                <a16:creationId xmlns:a16="http://schemas.microsoft.com/office/drawing/2014/main" id="{9538EFB0-4344-4105-83DA-AAE30A615402}"/>
              </a:ext>
            </a:extLst>
          </p:cNvPr>
          <p:cNvSpPr/>
          <p:nvPr/>
        </p:nvSpPr>
        <p:spPr>
          <a:xfrm>
            <a:off x="11100831" y="4892095"/>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DEEB1E9E-E4E1-4A75-8853-7183A934D5B1}"/>
              </a:ext>
            </a:extLst>
          </p:cNvPr>
          <p:cNvSpPr txBox="1"/>
          <p:nvPr/>
        </p:nvSpPr>
        <p:spPr>
          <a:xfrm>
            <a:off x="-218042" y="2863418"/>
            <a:ext cx="10082892" cy="2123658"/>
          </a:xfrm>
          <a:prstGeom prst="rect">
            <a:avLst/>
          </a:prstGeom>
          <a:noFill/>
        </p:spPr>
        <p:txBody>
          <a:bodyPr wrap="square" rtlCol="0">
            <a:spAutoFit/>
          </a:bodyPr>
          <a:lstStyle/>
          <a:p>
            <a:pPr algn="ctr"/>
            <a:r>
              <a:rPr lang="en-US" sz="6600" dirty="0">
                <a:solidFill>
                  <a:srgbClr val="0033A0"/>
                </a:solidFill>
              </a:rPr>
              <a:t>Experiment Improvement Recommendations</a:t>
            </a:r>
            <a:endParaRPr lang="en-US" sz="3200" dirty="0">
              <a:solidFill>
                <a:srgbClr val="0033A0"/>
              </a:solidFill>
            </a:endParaRPr>
          </a:p>
        </p:txBody>
      </p:sp>
    </p:spTree>
    <p:extLst>
      <p:ext uri="{BB962C8B-B14F-4D97-AF65-F5344CB8AC3E}">
        <p14:creationId xmlns:p14="http://schemas.microsoft.com/office/powerpoint/2010/main" val="1026855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4F8AC4-6FE6-4E41-9B34-1339AF2634D7}"/>
              </a:ext>
            </a:extLst>
          </p:cNvPr>
          <p:cNvSpPr/>
          <p:nvPr/>
        </p:nvSpPr>
        <p:spPr>
          <a:xfrm>
            <a:off x="0" y="4"/>
            <a:ext cx="12192000" cy="831270"/>
          </a:xfrm>
          <a:prstGeom prst="rect">
            <a:avLst/>
          </a:prstGeom>
          <a:solidFill>
            <a:srgbClr val="2F5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Experiment Improvement</a:t>
            </a:r>
          </a:p>
        </p:txBody>
      </p:sp>
      <p:sp>
        <p:nvSpPr>
          <p:cNvPr id="5" name="TextBox 4">
            <a:extLst>
              <a:ext uri="{FF2B5EF4-FFF2-40B4-BE49-F238E27FC236}">
                <a16:creationId xmlns:a16="http://schemas.microsoft.com/office/drawing/2014/main" id="{B2F6F224-5F1D-448E-9252-BFD10470DF2C}"/>
              </a:ext>
            </a:extLst>
          </p:cNvPr>
          <p:cNvSpPr txBox="1"/>
          <p:nvPr/>
        </p:nvSpPr>
        <p:spPr>
          <a:xfrm>
            <a:off x="493872" y="973079"/>
            <a:ext cx="11545728" cy="4801314"/>
          </a:xfrm>
          <a:prstGeom prst="rect">
            <a:avLst/>
          </a:prstGeom>
          <a:noFill/>
        </p:spPr>
        <p:txBody>
          <a:bodyPr wrap="square" rtlCol="0">
            <a:spAutoFit/>
          </a:bodyPr>
          <a:lstStyle/>
          <a:p>
            <a:r>
              <a:rPr lang="en-US" b="1" dirty="0"/>
              <a:t>Address Potential Test Issue</a:t>
            </a:r>
          </a:p>
          <a:p>
            <a:pPr marL="285750" indent="-285750">
              <a:buFont typeface="Arial" panose="020B0604020202020204" pitchFamily="34" charset="0"/>
              <a:buChar char="•"/>
            </a:pPr>
            <a:r>
              <a:rPr lang="en-US" dirty="0"/>
              <a:t>Why there were hardly any visits in the beginning of the test</a:t>
            </a:r>
            <a:endParaRPr lang="en-US" b="1" dirty="0"/>
          </a:p>
          <a:p>
            <a:endParaRPr lang="en-US" b="1" dirty="0"/>
          </a:p>
          <a:p>
            <a:r>
              <a:rPr lang="en-US" b="1" dirty="0"/>
              <a:t>Address Potential Data Integrity Issues (all non-material but should be cleaned up)</a:t>
            </a:r>
          </a:p>
          <a:p>
            <a:pPr marL="285750" indent="-285750">
              <a:buFont typeface="Arial" panose="020B0604020202020204" pitchFamily="34" charset="0"/>
              <a:buChar char="•"/>
            </a:pPr>
            <a:r>
              <a:rPr lang="en-US" dirty="0"/>
              <a:t>Why visit times are greater than 30 minutes</a:t>
            </a:r>
          </a:p>
          <a:p>
            <a:pPr marL="285750" indent="-285750">
              <a:buFont typeface="Arial" panose="020B0604020202020204" pitchFamily="34" charset="0"/>
              <a:buChar char="•"/>
            </a:pPr>
            <a:r>
              <a:rPr lang="en-US" dirty="0"/>
              <a:t>Duplicate timestamps with identical times for different steps</a:t>
            </a:r>
          </a:p>
          <a:p>
            <a:pPr marL="285750" indent="-285750">
              <a:buFont typeface="Arial" panose="020B0604020202020204" pitchFamily="34" charset="0"/>
              <a:buChar char="•"/>
            </a:pPr>
            <a:r>
              <a:rPr lang="en-US" dirty="0"/>
              <a:t>Address confirms that are missing steps</a:t>
            </a:r>
          </a:p>
          <a:p>
            <a:pPr marL="285750" indent="-285750">
              <a:buFont typeface="Arial" panose="020B0604020202020204" pitchFamily="34" charset="0"/>
              <a:buChar char="•"/>
            </a:pPr>
            <a:r>
              <a:rPr lang="en-US" dirty="0"/>
              <a:t>Different Clients that have the same visit ID (example </a:t>
            </a:r>
            <a:r>
              <a:rPr lang="en-US" sz="1800" dirty="0">
                <a:solidFill>
                  <a:srgbClr val="000000"/>
                </a:solidFill>
                <a:effectLst/>
                <a:latin typeface="Calibri" panose="020F0502020204030204" pitchFamily="34" charset="0"/>
                <a:ea typeface="Times New Roman" panose="02020603050405020304" pitchFamily="18" charset="0"/>
              </a:rPr>
              <a:t>559377190_27285245823_911865)</a:t>
            </a:r>
          </a:p>
          <a:p>
            <a:pPr marL="285750" indent="-285750">
              <a:buFont typeface="Arial" panose="020B0604020202020204" pitchFamily="34" charset="0"/>
              <a:buChar char="•"/>
            </a:pPr>
            <a:r>
              <a:rPr lang="en-US" dirty="0">
                <a:solidFill>
                  <a:srgbClr val="000000"/>
                </a:solidFill>
                <a:latin typeface="Calibri" panose="020F0502020204030204" pitchFamily="34" charset="0"/>
                <a:ea typeface="Times New Roman" panose="02020603050405020304" pitchFamily="18" charset="0"/>
              </a:rPr>
              <a:t>Why some visits have 2 client IDs </a:t>
            </a:r>
          </a:p>
          <a:p>
            <a:pPr marL="285750" indent="-285750">
              <a:buFont typeface="Arial" panose="020B0604020202020204" pitchFamily="34" charset="0"/>
              <a:buChar char="•"/>
            </a:pPr>
            <a:endParaRPr lang="en-US" sz="1800" dirty="0">
              <a:solidFill>
                <a:srgbClr val="000000"/>
              </a:solidFill>
              <a:effectLst/>
              <a:latin typeface="Calibri" panose="020F0502020204030204" pitchFamily="34" charset="0"/>
              <a:ea typeface="Times New Roman" panose="02020603050405020304" pitchFamily="18" charset="0"/>
            </a:endParaRPr>
          </a:p>
          <a:p>
            <a:r>
              <a:rPr lang="en-US" b="1" dirty="0"/>
              <a:t>Improve Data Collection</a:t>
            </a:r>
          </a:p>
          <a:p>
            <a:pPr marL="285750" indent="-285750">
              <a:buFont typeface="Arial" panose="020B0604020202020204" pitchFamily="34" charset="0"/>
              <a:buChar char="•"/>
            </a:pPr>
            <a:r>
              <a:rPr lang="en-US" dirty="0"/>
              <a:t>Timestamps for both start and end of each step</a:t>
            </a:r>
          </a:p>
          <a:p>
            <a:pPr marL="285750" indent="-285750">
              <a:buFont typeface="Arial" panose="020B0604020202020204" pitchFamily="34" charset="0"/>
              <a:buChar char="•"/>
            </a:pPr>
            <a:r>
              <a:rPr lang="en-US" sz="1800" dirty="0">
                <a:solidFill>
                  <a:srgbClr val="000000"/>
                </a:solidFill>
                <a:effectLst/>
                <a:latin typeface="Calibri" panose="020F0502020204030204" pitchFamily="34" charset="0"/>
                <a:ea typeface="Times New Roman" panose="02020603050405020304" pitchFamily="18" charset="0"/>
              </a:rPr>
              <a:t>Data for if a client contacts Vanguard for help </a:t>
            </a:r>
            <a:r>
              <a:rPr lang="en-US" dirty="0">
                <a:solidFill>
                  <a:srgbClr val="000000"/>
                </a:solidFill>
                <a:latin typeface="Calibri" panose="020F0502020204030204" pitchFamily="34" charset="0"/>
                <a:ea typeface="Times New Roman" panose="02020603050405020304" pitchFamily="18" charset="0"/>
              </a:rPr>
              <a:t>during the visit.  Perhaps a button they click to have someone call them, then this can be included in the database. </a:t>
            </a:r>
          </a:p>
          <a:p>
            <a:pPr marL="285750" indent="-285750">
              <a:buFont typeface="Arial" panose="020B0604020202020204" pitchFamily="34" charset="0"/>
              <a:buChar char="•"/>
            </a:pPr>
            <a:r>
              <a:rPr lang="en-US" dirty="0">
                <a:solidFill>
                  <a:srgbClr val="000000"/>
                </a:solidFill>
                <a:latin typeface="Calibri" panose="020F0502020204030204" pitchFamily="34" charset="0"/>
                <a:ea typeface="Times New Roman" panose="02020603050405020304" pitchFamily="18" charset="0"/>
              </a:rPr>
              <a:t>Data collection on what is revised for duplicated steps, which could indicate why the step is duplicated</a:t>
            </a:r>
          </a:p>
          <a:p>
            <a:pPr marL="285750" indent="-285750">
              <a:buFont typeface="Arial" panose="020B0604020202020204" pitchFamily="34" charset="0"/>
              <a:buChar char="•"/>
            </a:pPr>
            <a:r>
              <a:rPr lang="en-US" dirty="0">
                <a:solidFill>
                  <a:srgbClr val="000000"/>
                </a:solidFill>
                <a:latin typeface="Calibri" panose="020F0502020204030204" pitchFamily="34" charset="0"/>
                <a:ea typeface="Times New Roman" panose="02020603050405020304" pitchFamily="18" charset="0"/>
              </a:rPr>
              <a:t>Data on user activity for each step which could indicate why some clients are spending excessive time on the process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91492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BE7E053-93A4-4DD3-91BC-98207A73226C}"/>
              </a:ext>
            </a:extLst>
          </p:cNvPr>
          <p:cNvCxnSpPr>
            <a:cxnSpLocks/>
          </p:cNvCxnSpPr>
          <p:nvPr/>
        </p:nvCxnSpPr>
        <p:spPr>
          <a:xfrm flipV="1">
            <a:off x="8171369" y="4173962"/>
            <a:ext cx="4022475" cy="2682396"/>
          </a:xfrm>
          <a:prstGeom prst="line">
            <a:avLst/>
          </a:prstGeom>
          <a:ln w="952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64F697-5325-4D05-8D60-7B2B347184F0}"/>
              </a:ext>
            </a:extLst>
          </p:cNvPr>
          <p:cNvCxnSpPr>
            <a:cxnSpLocks/>
          </p:cNvCxnSpPr>
          <p:nvPr/>
        </p:nvCxnSpPr>
        <p:spPr>
          <a:xfrm>
            <a:off x="10083241" y="-1643"/>
            <a:ext cx="1219200" cy="6858000"/>
          </a:xfrm>
          <a:prstGeom prst="line">
            <a:avLst/>
          </a:prstGeom>
          <a:ln w="9525">
            <a:solidFill>
              <a:srgbClr val="45BCE5"/>
            </a:solidFill>
          </a:ln>
        </p:spPr>
        <p:style>
          <a:lnRef idx="2">
            <a:schemeClr val="accent1"/>
          </a:lnRef>
          <a:fillRef idx="0">
            <a:schemeClr val="accent1"/>
          </a:fillRef>
          <a:effectRef idx="1">
            <a:schemeClr val="accent1"/>
          </a:effectRef>
          <a:fontRef idx="minor">
            <a:schemeClr val="tx1"/>
          </a:fontRef>
        </p:style>
      </p:cxnSp>
      <p:sp>
        <p:nvSpPr>
          <p:cNvPr id="8" name="Freeform 9">
            <a:extLst>
              <a:ext uri="{FF2B5EF4-FFF2-40B4-BE49-F238E27FC236}">
                <a16:creationId xmlns:a16="http://schemas.microsoft.com/office/drawing/2014/main" id="{97970631-F1FF-4F38-87F1-E4F2B1FF53C0}"/>
              </a:ext>
            </a:extLst>
          </p:cNvPr>
          <p:cNvSpPr/>
          <p:nvPr/>
        </p:nvSpPr>
        <p:spPr>
          <a:xfrm>
            <a:off x="9946078" y="-8466"/>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45BCE5">
              <a:alpha val="3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10">
            <a:extLst>
              <a:ext uri="{FF2B5EF4-FFF2-40B4-BE49-F238E27FC236}">
                <a16:creationId xmlns:a16="http://schemas.microsoft.com/office/drawing/2014/main" id="{17724431-E877-4233-8ADD-BCCB003BB268}"/>
              </a:ext>
            </a:extLst>
          </p:cNvPr>
          <p:cNvSpPr/>
          <p:nvPr/>
        </p:nvSpPr>
        <p:spPr>
          <a:xfrm>
            <a:off x="10245697" y="-10105"/>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0033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Freeform 11">
            <a:extLst>
              <a:ext uri="{FF2B5EF4-FFF2-40B4-BE49-F238E27FC236}">
                <a16:creationId xmlns:a16="http://schemas.microsoft.com/office/drawing/2014/main" id="{D48BDAF3-6EB3-4F2F-90A2-619B6BF78A55}"/>
              </a:ext>
            </a:extLst>
          </p:cNvPr>
          <p:cNvSpPr/>
          <p:nvPr/>
        </p:nvSpPr>
        <p:spPr>
          <a:xfrm>
            <a:off x="9678435" y="3925247"/>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rgbClr val="45BCE5">
              <a:alpha val="71765"/>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2">
            <a:extLst>
              <a:ext uri="{FF2B5EF4-FFF2-40B4-BE49-F238E27FC236}">
                <a16:creationId xmlns:a16="http://schemas.microsoft.com/office/drawing/2014/main" id="{726DB4BC-1C18-4703-979F-FC63B44A71A2}"/>
              </a:ext>
            </a:extLst>
          </p:cNvPr>
          <p:cNvSpPr/>
          <p:nvPr/>
        </p:nvSpPr>
        <p:spPr>
          <a:xfrm>
            <a:off x="10050963" y="-10105"/>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rgbClr val="0033A0">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3A375A49-4769-402A-8DF9-9B3E72F1BA40}"/>
              </a:ext>
            </a:extLst>
          </p:cNvPr>
          <p:cNvSpPr/>
          <p:nvPr/>
        </p:nvSpPr>
        <p:spPr>
          <a:xfrm>
            <a:off x="11336310" y="-10105"/>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95D600">
              <a:alpha val="69804"/>
            </a:srgb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5">
            <a:extLst>
              <a:ext uri="{FF2B5EF4-FFF2-40B4-BE49-F238E27FC236}">
                <a16:creationId xmlns:a16="http://schemas.microsoft.com/office/drawing/2014/main" id="{9538EFB0-4344-4105-83DA-AAE30A615402}"/>
              </a:ext>
            </a:extLst>
          </p:cNvPr>
          <p:cNvSpPr/>
          <p:nvPr/>
        </p:nvSpPr>
        <p:spPr>
          <a:xfrm>
            <a:off x="11100831" y="4892095"/>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DEEB1E9E-E4E1-4A75-8853-7183A934D5B1}"/>
              </a:ext>
            </a:extLst>
          </p:cNvPr>
          <p:cNvSpPr txBox="1"/>
          <p:nvPr/>
        </p:nvSpPr>
        <p:spPr>
          <a:xfrm>
            <a:off x="-218042" y="2863418"/>
            <a:ext cx="10082892" cy="1107996"/>
          </a:xfrm>
          <a:prstGeom prst="rect">
            <a:avLst/>
          </a:prstGeom>
          <a:noFill/>
        </p:spPr>
        <p:txBody>
          <a:bodyPr wrap="square" rtlCol="0">
            <a:spAutoFit/>
          </a:bodyPr>
          <a:lstStyle/>
          <a:p>
            <a:pPr algn="ctr"/>
            <a:r>
              <a:rPr lang="en-US" sz="6600" dirty="0">
                <a:solidFill>
                  <a:srgbClr val="0033A0"/>
                </a:solidFill>
              </a:rPr>
              <a:t>Other Analysis Ideas</a:t>
            </a:r>
            <a:endParaRPr lang="en-US" sz="3200" dirty="0">
              <a:solidFill>
                <a:srgbClr val="0033A0"/>
              </a:solidFill>
            </a:endParaRPr>
          </a:p>
        </p:txBody>
      </p:sp>
    </p:spTree>
    <p:extLst>
      <p:ext uri="{BB962C8B-B14F-4D97-AF65-F5344CB8AC3E}">
        <p14:creationId xmlns:p14="http://schemas.microsoft.com/office/powerpoint/2010/main" val="3783799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78A393-FD10-4AC3-BB8A-E5C7008BBA36}"/>
              </a:ext>
            </a:extLst>
          </p:cNvPr>
          <p:cNvPicPr>
            <a:picLocks noChangeAspect="1"/>
          </p:cNvPicPr>
          <p:nvPr/>
        </p:nvPicPr>
        <p:blipFill>
          <a:blip r:embed="rId3"/>
          <a:stretch>
            <a:fillRect/>
          </a:stretch>
        </p:blipFill>
        <p:spPr>
          <a:xfrm>
            <a:off x="6332216" y="3028306"/>
            <a:ext cx="5253940" cy="3740977"/>
          </a:xfrm>
          <a:prstGeom prst="rect">
            <a:avLst/>
          </a:prstGeom>
        </p:spPr>
      </p:pic>
      <p:pic>
        <p:nvPicPr>
          <p:cNvPr id="5" name="Picture 4">
            <a:extLst>
              <a:ext uri="{FF2B5EF4-FFF2-40B4-BE49-F238E27FC236}">
                <a16:creationId xmlns:a16="http://schemas.microsoft.com/office/drawing/2014/main" id="{4CD2843B-3004-4AFD-A4BE-388BDECCABBC}"/>
              </a:ext>
            </a:extLst>
          </p:cNvPr>
          <p:cNvPicPr>
            <a:picLocks noChangeAspect="1"/>
          </p:cNvPicPr>
          <p:nvPr/>
        </p:nvPicPr>
        <p:blipFill>
          <a:blip r:embed="rId4"/>
          <a:stretch>
            <a:fillRect/>
          </a:stretch>
        </p:blipFill>
        <p:spPr>
          <a:xfrm>
            <a:off x="2311400" y="262488"/>
            <a:ext cx="9880600" cy="2743384"/>
          </a:xfrm>
          <a:prstGeom prst="rect">
            <a:avLst/>
          </a:prstGeom>
        </p:spPr>
      </p:pic>
      <p:sp>
        <p:nvSpPr>
          <p:cNvPr id="8" name="TextBox 7">
            <a:extLst>
              <a:ext uri="{FF2B5EF4-FFF2-40B4-BE49-F238E27FC236}">
                <a16:creationId xmlns:a16="http://schemas.microsoft.com/office/drawing/2014/main" id="{439B442C-6FC5-458E-A943-AD863973E856}"/>
              </a:ext>
            </a:extLst>
          </p:cNvPr>
          <p:cNvSpPr txBox="1"/>
          <p:nvPr/>
        </p:nvSpPr>
        <p:spPr>
          <a:xfrm>
            <a:off x="2701866" y="88717"/>
            <a:ext cx="3534184" cy="553998"/>
          </a:xfrm>
          <a:prstGeom prst="rect">
            <a:avLst/>
          </a:prstGeom>
          <a:noFill/>
        </p:spPr>
        <p:txBody>
          <a:bodyPr wrap="square" rtlCol="0">
            <a:spAutoFit/>
          </a:bodyPr>
          <a:lstStyle/>
          <a:p>
            <a:r>
              <a:rPr lang="en-US" sz="3000" b="1" dirty="0"/>
              <a:t>Process Map</a:t>
            </a:r>
          </a:p>
        </p:txBody>
      </p:sp>
      <p:sp>
        <p:nvSpPr>
          <p:cNvPr id="9" name="TextBox 8">
            <a:extLst>
              <a:ext uri="{FF2B5EF4-FFF2-40B4-BE49-F238E27FC236}">
                <a16:creationId xmlns:a16="http://schemas.microsoft.com/office/drawing/2014/main" id="{565A3664-FA25-4494-97B3-6250BD561CE7}"/>
              </a:ext>
            </a:extLst>
          </p:cNvPr>
          <p:cNvSpPr txBox="1"/>
          <p:nvPr/>
        </p:nvSpPr>
        <p:spPr>
          <a:xfrm>
            <a:off x="409516" y="2376001"/>
            <a:ext cx="4308534" cy="553998"/>
          </a:xfrm>
          <a:prstGeom prst="rect">
            <a:avLst/>
          </a:prstGeom>
          <a:noFill/>
        </p:spPr>
        <p:txBody>
          <a:bodyPr wrap="square" rtlCol="0">
            <a:spAutoFit/>
          </a:bodyPr>
          <a:lstStyle/>
          <a:p>
            <a:r>
              <a:rPr lang="en-US" sz="3000" b="1" dirty="0"/>
              <a:t>Precedence Diagram</a:t>
            </a:r>
          </a:p>
        </p:txBody>
      </p:sp>
      <p:pic>
        <p:nvPicPr>
          <p:cNvPr id="13" name="Picture 12">
            <a:extLst>
              <a:ext uri="{FF2B5EF4-FFF2-40B4-BE49-F238E27FC236}">
                <a16:creationId xmlns:a16="http://schemas.microsoft.com/office/drawing/2014/main" id="{7724B2B5-83DA-4416-861D-B9F58D69173C}"/>
              </a:ext>
            </a:extLst>
          </p:cNvPr>
          <p:cNvPicPr>
            <a:picLocks noChangeAspect="1"/>
          </p:cNvPicPr>
          <p:nvPr/>
        </p:nvPicPr>
        <p:blipFill>
          <a:blip r:embed="rId5"/>
          <a:stretch>
            <a:fillRect/>
          </a:stretch>
        </p:blipFill>
        <p:spPr>
          <a:xfrm>
            <a:off x="605844" y="3034142"/>
            <a:ext cx="5188733" cy="3735141"/>
          </a:xfrm>
          <a:prstGeom prst="rect">
            <a:avLst/>
          </a:prstGeom>
        </p:spPr>
      </p:pic>
      <p:pic>
        <p:nvPicPr>
          <p:cNvPr id="15" name="Picture 14">
            <a:extLst>
              <a:ext uri="{FF2B5EF4-FFF2-40B4-BE49-F238E27FC236}">
                <a16:creationId xmlns:a16="http://schemas.microsoft.com/office/drawing/2014/main" id="{2341D358-047B-484E-B575-6F3A4BE31350}"/>
              </a:ext>
            </a:extLst>
          </p:cNvPr>
          <p:cNvPicPr>
            <a:picLocks noChangeAspect="1"/>
          </p:cNvPicPr>
          <p:nvPr/>
        </p:nvPicPr>
        <p:blipFill>
          <a:blip r:embed="rId6"/>
          <a:stretch>
            <a:fillRect/>
          </a:stretch>
        </p:blipFill>
        <p:spPr>
          <a:xfrm>
            <a:off x="69850" y="88717"/>
            <a:ext cx="2360007" cy="1031284"/>
          </a:xfrm>
          <a:prstGeom prst="rect">
            <a:avLst/>
          </a:prstGeom>
        </p:spPr>
      </p:pic>
    </p:spTree>
    <p:extLst>
      <p:ext uri="{BB962C8B-B14F-4D97-AF65-F5344CB8AC3E}">
        <p14:creationId xmlns:p14="http://schemas.microsoft.com/office/powerpoint/2010/main" val="19325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0058B9-6CF0-4E39-BA4D-A4BAEFA3E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0" y="133350"/>
            <a:ext cx="10293350" cy="3474006"/>
          </a:xfrm>
          <a:prstGeom prst="rect">
            <a:avLst/>
          </a:prstGeom>
        </p:spPr>
      </p:pic>
      <p:pic>
        <p:nvPicPr>
          <p:cNvPr id="4" name="Picture 3">
            <a:extLst>
              <a:ext uri="{FF2B5EF4-FFF2-40B4-BE49-F238E27FC236}">
                <a16:creationId xmlns:a16="http://schemas.microsoft.com/office/drawing/2014/main" id="{C8AEEEBF-461B-432F-983E-6E71EE9F3FCD}"/>
              </a:ext>
            </a:extLst>
          </p:cNvPr>
          <p:cNvPicPr>
            <a:picLocks noChangeAspect="1"/>
          </p:cNvPicPr>
          <p:nvPr/>
        </p:nvPicPr>
        <p:blipFill rotWithShape="1">
          <a:blip r:embed="rId4">
            <a:extLst>
              <a:ext uri="{28A0092B-C50C-407E-A947-70E740481C1C}">
                <a14:useLocalDpi xmlns:a14="http://schemas.microsoft.com/office/drawing/2010/main" val="0"/>
              </a:ext>
            </a:extLst>
          </a:blip>
          <a:srcRect l="6146" r="6302"/>
          <a:stretch/>
        </p:blipFill>
        <p:spPr>
          <a:xfrm>
            <a:off x="615950" y="2508250"/>
            <a:ext cx="10674350" cy="4114800"/>
          </a:xfrm>
          <a:prstGeom prst="rect">
            <a:avLst/>
          </a:prstGeom>
        </p:spPr>
      </p:pic>
    </p:spTree>
    <p:extLst>
      <p:ext uri="{BB962C8B-B14F-4D97-AF65-F5344CB8AC3E}">
        <p14:creationId xmlns:p14="http://schemas.microsoft.com/office/powerpoint/2010/main" val="1849440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A431AE-FA33-4CA7-8367-3A525112BAE0}"/>
              </a:ext>
            </a:extLst>
          </p:cNvPr>
          <p:cNvSpPr/>
          <p:nvPr/>
        </p:nvSpPr>
        <p:spPr>
          <a:xfrm>
            <a:off x="0" y="4"/>
            <a:ext cx="12192000" cy="831270"/>
          </a:xfrm>
          <a:prstGeom prst="rect">
            <a:avLst/>
          </a:prstGeom>
          <a:solidFill>
            <a:srgbClr val="2F5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Overview of Experiment</a:t>
            </a:r>
          </a:p>
        </p:txBody>
      </p:sp>
      <p:sp>
        <p:nvSpPr>
          <p:cNvPr id="24" name="Title 2">
            <a:extLst>
              <a:ext uri="{FF2B5EF4-FFF2-40B4-BE49-F238E27FC236}">
                <a16:creationId xmlns:a16="http://schemas.microsoft.com/office/drawing/2014/main" id="{671DA0FF-AC46-4245-989B-8C82FA448FCF}"/>
              </a:ext>
            </a:extLst>
          </p:cNvPr>
          <p:cNvSpPr txBox="1">
            <a:spLocks/>
          </p:cNvSpPr>
          <p:nvPr/>
        </p:nvSpPr>
        <p:spPr>
          <a:xfrm>
            <a:off x="1721489" y="211174"/>
            <a:ext cx="7967971" cy="3830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200" dirty="0">
              <a:solidFill>
                <a:srgbClr val="0033A0"/>
              </a:solidFill>
              <a:latin typeface="Allstate Objektiv App ExtraBold"/>
              <a:cs typeface="Allstate Objektiv ExtraBold" panose="020B0802020204020203" pitchFamily="34" charset="0"/>
            </a:endParaRPr>
          </a:p>
        </p:txBody>
      </p:sp>
      <p:sp>
        <p:nvSpPr>
          <p:cNvPr id="3" name="TextBox 2">
            <a:extLst>
              <a:ext uri="{FF2B5EF4-FFF2-40B4-BE49-F238E27FC236}">
                <a16:creationId xmlns:a16="http://schemas.microsoft.com/office/drawing/2014/main" id="{D1162724-C385-4B7B-95C1-C83DF84D19DC}"/>
              </a:ext>
            </a:extLst>
          </p:cNvPr>
          <p:cNvSpPr txBox="1"/>
          <p:nvPr/>
        </p:nvSpPr>
        <p:spPr>
          <a:xfrm>
            <a:off x="493873" y="1227350"/>
            <a:ext cx="5310368" cy="4247317"/>
          </a:xfrm>
          <a:prstGeom prst="rect">
            <a:avLst/>
          </a:prstGeom>
          <a:noFill/>
        </p:spPr>
        <p:txBody>
          <a:bodyPr wrap="square" rtlCol="0">
            <a:spAutoFit/>
          </a:bodyPr>
          <a:lstStyle/>
          <a:p>
            <a:r>
              <a:rPr lang="en-US" b="1" dirty="0"/>
              <a:t>Customer Journey Hypothesis: </a:t>
            </a:r>
          </a:p>
          <a:p>
            <a:pPr marL="285750" indent="-285750">
              <a:buFont typeface="Arial" panose="020B0604020202020204" pitchFamily="34" charset="0"/>
              <a:buChar char="•"/>
            </a:pPr>
            <a:r>
              <a:rPr lang="en-US" dirty="0"/>
              <a:t>A more modern UI and in-context prompts would make clients feel more comfortable with our digital process and lead to higher completion rates.  </a:t>
            </a:r>
          </a:p>
          <a:p>
            <a:pPr marL="285750" indent="-285750">
              <a:buFont typeface="Arial" panose="020B0604020202020204" pitchFamily="34" charset="0"/>
              <a:buChar char="•"/>
            </a:pPr>
            <a:endParaRPr lang="en-US" dirty="0"/>
          </a:p>
          <a:p>
            <a:r>
              <a:rPr lang="en-US" b="1" dirty="0"/>
              <a:t>Experiment Overview</a:t>
            </a:r>
          </a:p>
          <a:p>
            <a:pPr marL="285750" indent="-285750">
              <a:buFont typeface="Arial" panose="020B0604020202020204" pitchFamily="34" charset="0"/>
              <a:buChar char="•"/>
            </a:pPr>
            <a:r>
              <a:rPr lang="en-US" dirty="0"/>
              <a:t>A control group was exposed to the current state experience while the test group saw a newly redesigned experience with </a:t>
            </a:r>
            <a:r>
              <a:rPr lang="en-US" b="1" dirty="0"/>
              <a:t>improved UI</a:t>
            </a:r>
            <a:r>
              <a:rPr lang="en-US" dirty="0"/>
              <a:t>, </a:t>
            </a:r>
            <a:r>
              <a:rPr lang="en-US" b="1" dirty="0"/>
              <a:t>navigation, and in-line help</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Both the test and control experiences have the same number of process steps.  </a:t>
            </a:r>
            <a:r>
              <a:rPr lang="en-US" b="1" dirty="0"/>
              <a:t>5 steps in total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B33DC68-3924-4CE0-9AAA-71A72152BFFD}"/>
              </a:ext>
            </a:extLst>
          </p:cNvPr>
          <p:cNvSpPr txBox="1"/>
          <p:nvPr/>
        </p:nvSpPr>
        <p:spPr>
          <a:xfrm>
            <a:off x="6387759" y="1633207"/>
            <a:ext cx="5310368" cy="3693319"/>
          </a:xfrm>
          <a:prstGeom prst="rect">
            <a:avLst/>
          </a:prstGeom>
          <a:noFill/>
        </p:spPr>
        <p:txBody>
          <a:bodyPr wrap="square" rtlCol="0">
            <a:spAutoFit/>
          </a:bodyPr>
          <a:lstStyle/>
          <a:p>
            <a:r>
              <a:rPr lang="en-US" b="1" dirty="0"/>
              <a:t>Experiment Timeframe </a:t>
            </a:r>
          </a:p>
          <a:p>
            <a:pPr marL="285750" indent="-285750">
              <a:buFont typeface="Arial" panose="020B0604020202020204" pitchFamily="34" charset="0"/>
              <a:buChar char="•"/>
            </a:pPr>
            <a:r>
              <a:rPr lang="en-US" dirty="0"/>
              <a:t>3/15/2017 – 4/30/2017</a:t>
            </a:r>
          </a:p>
          <a:p>
            <a:pPr marL="285750" indent="-285750">
              <a:buFont typeface="Arial" panose="020B0604020202020204" pitchFamily="34" charset="0"/>
              <a:buChar char="•"/>
            </a:pPr>
            <a:r>
              <a:rPr lang="en-US" dirty="0"/>
              <a:t>Total duration 47 days (1.5 months)</a:t>
            </a:r>
          </a:p>
          <a:p>
            <a:pPr marL="285750" indent="-285750">
              <a:buFont typeface="Arial" panose="020B0604020202020204" pitchFamily="34" charset="0"/>
              <a:buChar char="•"/>
            </a:pPr>
            <a:endParaRPr lang="en-US" dirty="0"/>
          </a:p>
          <a:p>
            <a:r>
              <a:rPr lang="en-US" b="1" dirty="0"/>
              <a:t>Test and Control Groups (72% of all Vanguard Clients)</a:t>
            </a:r>
          </a:p>
          <a:p>
            <a:pPr marL="285750" indent="-285750">
              <a:buFont typeface="Arial" panose="020B0604020202020204" pitchFamily="34" charset="0"/>
              <a:buChar char="•"/>
            </a:pPr>
            <a:r>
              <a:rPr lang="en-US" dirty="0"/>
              <a:t>Test:  26,968 clients (53.4%)</a:t>
            </a:r>
          </a:p>
          <a:p>
            <a:pPr marL="285750" indent="-285750">
              <a:buFont typeface="Arial" panose="020B0604020202020204" pitchFamily="34" charset="0"/>
              <a:buChar char="•"/>
            </a:pPr>
            <a:r>
              <a:rPr lang="en-US" dirty="0"/>
              <a:t>Control:  23,532 clients (46.6%)</a:t>
            </a:r>
          </a:p>
          <a:p>
            <a:pPr marL="285750" indent="-285750">
              <a:buFont typeface="Arial" panose="020B0604020202020204" pitchFamily="34" charset="0"/>
              <a:buChar char="•"/>
            </a:pPr>
            <a:endParaRPr lang="en-US" dirty="0"/>
          </a:p>
          <a:p>
            <a:r>
              <a:rPr lang="en-US" i="1" dirty="0"/>
              <a:t>20,109 clients that interact with this process were not part of either the test or control group.  This represents 28% of all Vanguard clients. </a:t>
            </a:r>
            <a:endParaRPr lang="en-US" dirty="0"/>
          </a:p>
          <a:p>
            <a:endParaRPr lang="en-US" dirty="0"/>
          </a:p>
          <a:p>
            <a:pPr marL="285750" indent="-285750">
              <a:buFont typeface="Arial" panose="020B0604020202020204" pitchFamily="34" charset="0"/>
              <a:buChar char="•"/>
            </a:pPr>
            <a:endParaRPr lang="en-US" dirty="0"/>
          </a:p>
        </p:txBody>
      </p:sp>
      <p:graphicFrame>
        <p:nvGraphicFramePr>
          <p:cNvPr id="4" name="Diagram 3">
            <a:extLst>
              <a:ext uri="{FF2B5EF4-FFF2-40B4-BE49-F238E27FC236}">
                <a16:creationId xmlns:a16="http://schemas.microsoft.com/office/drawing/2014/main" id="{1AAEEA69-1D71-4F55-8447-D56DDE70C9AA}"/>
              </a:ext>
            </a:extLst>
          </p:cNvPr>
          <p:cNvGraphicFramePr/>
          <p:nvPr>
            <p:extLst>
              <p:ext uri="{D42A27DB-BD31-4B8C-83A1-F6EECF244321}">
                <p14:modId xmlns:p14="http://schemas.microsoft.com/office/powerpoint/2010/main" val="1999660696"/>
              </p:ext>
            </p:extLst>
          </p:nvPr>
        </p:nvGraphicFramePr>
        <p:xfrm>
          <a:off x="413471" y="4806714"/>
          <a:ext cx="6339398" cy="1915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590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BE7E053-93A4-4DD3-91BC-98207A73226C}"/>
              </a:ext>
            </a:extLst>
          </p:cNvPr>
          <p:cNvCxnSpPr>
            <a:cxnSpLocks/>
          </p:cNvCxnSpPr>
          <p:nvPr/>
        </p:nvCxnSpPr>
        <p:spPr>
          <a:xfrm flipV="1">
            <a:off x="8171369" y="4173962"/>
            <a:ext cx="4022475" cy="2682396"/>
          </a:xfrm>
          <a:prstGeom prst="line">
            <a:avLst/>
          </a:prstGeom>
          <a:ln w="952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64F697-5325-4D05-8D60-7B2B347184F0}"/>
              </a:ext>
            </a:extLst>
          </p:cNvPr>
          <p:cNvCxnSpPr>
            <a:cxnSpLocks/>
          </p:cNvCxnSpPr>
          <p:nvPr/>
        </p:nvCxnSpPr>
        <p:spPr>
          <a:xfrm>
            <a:off x="10083241" y="-1643"/>
            <a:ext cx="1219200" cy="6858000"/>
          </a:xfrm>
          <a:prstGeom prst="line">
            <a:avLst/>
          </a:prstGeom>
          <a:ln w="9525">
            <a:solidFill>
              <a:srgbClr val="45BCE5"/>
            </a:solidFill>
          </a:ln>
        </p:spPr>
        <p:style>
          <a:lnRef idx="2">
            <a:schemeClr val="accent1"/>
          </a:lnRef>
          <a:fillRef idx="0">
            <a:schemeClr val="accent1"/>
          </a:fillRef>
          <a:effectRef idx="1">
            <a:schemeClr val="accent1"/>
          </a:effectRef>
          <a:fontRef idx="minor">
            <a:schemeClr val="tx1"/>
          </a:fontRef>
        </p:style>
      </p:cxnSp>
      <p:sp>
        <p:nvSpPr>
          <p:cNvPr id="8" name="Freeform 9">
            <a:extLst>
              <a:ext uri="{FF2B5EF4-FFF2-40B4-BE49-F238E27FC236}">
                <a16:creationId xmlns:a16="http://schemas.microsoft.com/office/drawing/2014/main" id="{97970631-F1FF-4F38-87F1-E4F2B1FF53C0}"/>
              </a:ext>
            </a:extLst>
          </p:cNvPr>
          <p:cNvSpPr/>
          <p:nvPr/>
        </p:nvSpPr>
        <p:spPr>
          <a:xfrm>
            <a:off x="9946078" y="-8466"/>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45BCE5">
              <a:alpha val="3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10">
            <a:extLst>
              <a:ext uri="{FF2B5EF4-FFF2-40B4-BE49-F238E27FC236}">
                <a16:creationId xmlns:a16="http://schemas.microsoft.com/office/drawing/2014/main" id="{17724431-E877-4233-8ADD-BCCB003BB268}"/>
              </a:ext>
            </a:extLst>
          </p:cNvPr>
          <p:cNvSpPr/>
          <p:nvPr/>
        </p:nvSpPr>
        <p:spPr>
          <a:xfrm>
            <a:off x="10245697" y="-10105"/>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0033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Freeform 11">
            <a:extLst>
              <a:ext uri="{FF2B5EF4-FFF2-40B4-BE49-F238E27FC236}">
                <a16:creationId xmlns:a16="http://schemas.microsoft.com/office/drawing/2014/main" id="{D48BDAF3-6EB3-4F2F-90A2-619B6BF78A55}"/>
              </a:ext>
            </a:extLst>
          </p:cNvPr>
          <p:cNvSpPr/>
          <p:nvPr/>
        </p:nvSpPr>
        <p:spPr>
          <a:xfrm>
            <a:off x="9678435" y="3925247"/>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rgbClr val="45BCE5">
              <a:alpha val="71765"/>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2">
            <a:extLst>
              <a:ext uri="{FF2B5EF4-FFF2-40B4-BE49-F238E27FC236}">
                <a16:creationId xmlns:a16="http://schemas.microsoft.com/office/drawing/2014/main" id="{726DB4BC-1C18-4703-979F-FC63B44A71A2}"/>
              </a:ext>
            </a:extLst>
          </p:cNvPr>
          <p:cNvSpPr/>
          <p:nvPr/>
        </p:nvSpPr>
        <p:spPr>
          <a:xfrm>
            <a:off x="10050963" y="-10105"/>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rgbClr val="0033A0">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3A375A49-4769-402A-8DF9-9B3E72F1BA40}"/>
              </a:ext>
            </a:extLst>
          </p:cNvPr>
          <p:cNvSpPr/>
          <p:nvPr/>
        </p:nvSpPr>
        <p:spPr>
          <a:xfrm>
            <a:off x="11336310" y="-10105"/>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95D600">
              <a:alpha val="69804"/>
            </a:srgb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5">
            <a:extLst>
              <a:ext uri="{FF2B5EF4-FFF2-40B4-BE49-F238E27FC236}">
                <a16:creationId xmlns:a16="http://schemas.microsoft.com/office/drawing/2014/main" id="{9538EFB0-4344-4105-83DA-AAE30A615402}"/>
              </a:ext>
            </a:extLst>
          </p:cNvPr>
          <p:cNvSpPr/>
          <p:nvPr/>
        </p:nvSpPr>
        <p:spPr>
          <a:xfrm>
            <a:off x="11100831" y="4892095"/>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DEEB1E9E-E4E1-4A75-8853-7183A934D5B1}"/>
              </a:ext>
            </a:extLst>
          </p:cNvPr>
          <p:cNvSpPr txBox="1"/>
          <p:nvPr/>
        </p:nvSpPr>
        <p:spPr>
          <a:xfrm>
            <a:off x="889559" y="2418280"/>
            <a:ext cx="10082892" cy="1107996"/>
          </a:xfrm>
          <a:prstGeom prst="rect">
            <a:avLst/>
          </a:prstGeom>
          <a:noFill/>
        </p:spPr>
        <p:txBody>
          <a:bodyPr wrap="square" rtlCol="0">
            <a:spAutoFit/>
          </a:bodyPr>
          <a:lstStyle/>
          <a:p>
            <a:r>
              <a:rPr lang="en-US" sz="6600" dirty="0">
                <a:solidFill>
                  <a:srgbClr val="0033A0"/>
                </a:solidFill>
              </a:rPr>
              <a:t>Client Demographics</a:t>
            </a:r>
            <a:endParaRPr lang="en-US" sz="3200" dirty="0">
              <a:solidFill>
                <a:srgbClr val="0033A0"/>
              </a:solidFill>
            </a:endParaRPr>
          </a:p>
        </p:txBody>
      </p:sp>
    </p:spTree>
    <p:extLst>
      <p:ext uri="{BB962C8B-B14F-4D97-AF65-F5344CB8AC3E}">
        <p14:creationId xmlns:p14="http://schemas.microsoft.com/office/powerpoint/2010/main" val="2679038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A431AE-FA33-4CA7-8367-3A525112BAE0}"/>
              </a:ext>
            </a:extLst>
          </p:cNvPr>
          <p:cNvSpPr/>
          <p:nvPr/>
        </p:nvSpPr>
        <p:spPr>
          <a:xfrm>
            <a:off x="0" y="4"/>
            <a:ext cx="12192000" cy="831270"/>
          </a:xfrm>
          <a:prstGeom prst="rect">
            <a:avLst/>
          </a:prstGeom>
          <a:solidFill>
            <a:srgbClr val="2F5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Client Demographics – Control VS Test – Distribution of Clients</a:t>
            </a:r>
          </a:p>
        </p:txBody>
      </p:sp>
      <p:sp>
        <p:nvSpPr>
          <p:cNvPr id="24" name="Title 2">
            <a:extLst>
              <a:ext uri="{FF2B5EF4-FFF2-40B4-BE49-F238E27FC236}">
                <a16:creationId xmlns:a16="http://schemas.microsoft.com/office/drawing/2014/main" id="{671DA0FF-AC46-4245-989B-8C82FA448FCF}"/>
              </a:ext>
            </a:extLst>
          </p:cNvPr>
          <p:cNvSpPr txBox="1">
            <a:spLocks/>
          </p:cNvSpPr>
          <p:nvPr/>
        </p:nvSpPr>
        <p:spPr>
          <a:xfrm>
            <a:off x="1721489" y="211174"/>
            <a:ext cx="7967971" cy="3830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200" dirty="0">
              <a:solidFill>
                <a:srgbClr val="0033A0"/>
              </a:solidFill>
              <a:latin typeface="Allstate Objektiv App ExtraBold"/>
              <a:cs typeface="Allstate Objektiv ExtraBold" panose="020B0802020204020203" pitchFamily="34" charset="0"/>
            </a:endParaRPr>
          </a:p>
        </p:txBody>
      </p:sp>
      <p:sp>
        <p:nvSpPr>
          <p:cNvPr id="5" name="TextBox 4">
            <a:extLst>
              <a:ext uri="{FF2B5EF4-FFF2-40B4-BE49-F238E27FC236}">
                <a16:creationId xmlns:a16="http://schemas.microsoft.com/office/drawing/2014/main" id="{2D5CC279-AB14-42F2-AEDE-E56A749731AF}"/>
              </a:ext>
            </a:extLst>
          </p:cNvPr>
          <p:cNvSpPr txBox="1"/>
          <p:nvPr/>
        </p:nvSpPr>
        <p:spPr>
          <a:xfrm>
            <a:off x="493872" y="1227350"/>
            <a:ext cx="10229545" cy="923330"/>
          </a:xfrm>
          <a:prstGeom prst="rect">
            <a:avLst/>
          </a:prstGeom>
          <a:noFill/>
        </p:spPr>
        <p:txBody>
          <a:bodyPr wrap="square" rtlCol="0">
            <a:spAutoFit/>
          </a:bodyPr>
          <a:lstStyle/>
          <a:p>
            <a:pPr marL="342900" indent="-342900">
              <a:buFont typeface="+mj-lt"/>
              <a:buAutoNum type="arabicPeriod"/>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aphicFrame>
        <p:nvGraphicFramePr>
          <p:cNvPr id="7" name="Chart 6">
            <a:extLst>
              <a:ext uri="{FF2B5EF4-FFF2-40B4-BE49-F238E27FC236}">
                <a16:creationId xmlns:a16="http://schemas.microsoft.com/office/drawing/2014/main" id="{A61345F8-9FB3-4170-B681-840CD74FD69A}"/>
              </a:ext>
            </a:extLst>
          </p:cNvPr>
          <p:cNvGraphicFramePr>
            <a:graphicFrameLocks/>
          </p:cNvGraphicFramePr>
          <p:nvPr/>
        </p:nvGraphicFramePr>
        <p:xfrm>
          <a:off x="9356137" y="930723"/>
          <a:ext cx="2857721"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35A18466-8CFE-4FF8-8EFD-18F9B53DCE9F}"/>
              </a:ext>
            </a:extLst>
          </p:cNvPr>
          <p:cNvGraphicFramePr>
            <a:graphicFrameLocks/>
          </p:cNvGraphicFramePr>
          <p:nvPr/>
        </p:nvGraphicFramePr>
        <p:xfrm>
          <a:off x="6529942" y="950608"/>
          <a:ext cx="2980884"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53835C66-5640-4032-8D9A-90A1F1AF83B8}"/>
              </a:ext>
            </a:extLst>
          </p:cNvPr>
          <p:cNvGraphicFramePr>
            <a:graphicFrameLocks/>
          </p:cNvGraphicFramePr>
          <p:nvPr/>
        </p:nvGraphicFramePr>
        <p:xfrm>
          <a:off x="358326" y="1009467"/>
          <a:ext cx="3221436"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881688FF-8BBE-4247-801F-FDF34B69863D}"/>
              </a:ext>
            </a:extLst>
          </p:cNvPr>
          <p:cNvGraphicFramePr>
            <a:graphicFrameLocks/>
          </p:cNvGraphicFramePr>
          <p:nvPr/>
        </p:nvGraphicFramePr>
        <p:xfrm>
          <a:off x="249018" y="3930861"/>
          <a:ext cx="3846148"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a:extLst>
              <a:ext uri="{FF2B5EF4-FFF2-40B4-BE49-F238E27FC236}">
                <a16:creationId xmlns:a16="http://schemas.microsoft.com/office/drawing/2014/main" id="{CC2FBFD4-4381-4BE0-9B67-DF96246769EE}"/>
              </a:ext>
            </a:extLst>
          </p:cNvPr>
          <p:cNvGraphicFramePr>
            <a:graphicFrameLocks/>
          </p:cNvGraphicFramePr>
          <p:nvPr/>
        </p:nvGraphicFramePr>
        <p:xfrm>
          <a:off x="4137660" y="3930861"/>
          <a:ext cx="3726180" cy="2743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 11">
            <a:extLst>
              <a:ext uri="{FF2B5EF4-FFF2-40B4-BE49-F238E27FC236}">
                <a16:creationId xmlns:a16="http://schemas.microsoft.com/office/drawing/2014/main" id="{23CD226C-F684-4BEB-8776-7B01EA6D316F}"/>
              </a:ext>
            </a:extLst>
          </p:cNvPr>
          <p:cNvGraphicFramePr>
            <a:graphicFrameLocks/>
          </p:cNvGraphicFramePr>
          <p:nvPr/>
        </p:nvGraphicFramePr>
        <p:xfrm>
          <a:off x="7774083" y="3930861"/>
          <a:ext cx="4328160" cy="2743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3" name="Chart 12">
            <a:extLst>
              <a:ext uri="{FF2B5EF4-FFF2-40B4-BE49-F238E27FC236}">
                <a16:creationId xmlns:a16="http://schemas.microsoft.com/office/drawing/2014/main" id="{50190365-B52D-4814-B4EA-BE7BEF8A9EAB}"/>
              </a:ext>
            </a:extLst>
          </p:cNvPr>
          <p:cNvGraphicFramePr>
            <a:graphicFrameLocks/>
          </p:cNvGraphicFramePr>
          <p:nvPr/>
        </p:nvGraphicFramePr>
        <p:xfrm>
          <a:off x="3666611" y="970493"/>
          <a:ext cx="2857721" cy="274320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21098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p:bldAsOne/>
      </p:bldGraphic>
      <p:bldGraphic spid="10" grpId="0">
        <p:bldAsOne/>
      </p:bldGraphic>
      <p:bldGraphic spid="11" grpId="0">
        <p:bldAsOne/>
      </p:bldGraphic>
      <p:bldGraphic spid="12" grpId="0">
        <p:bldAsOne/>
      </p:bldGraphic>
      <p:bldGraphic spid="1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BE7E053-93A4-4DD3-91BC-98207A73226C}"/>
              </a:ext>
            </a:extLst>
          </p:cNvPr>
          <p:cNvCxnSpPr>
            <a:cxnSpLocks/>
          </p:cNvCxnSpPr>
          <p:nvPr/>
        </p:nvCxnSpPr>
        <p:spPr>
          <a:xfrm flipV="1">
            <a:off x="8171369" y="4173962"/>
            <a:ext cx="4022475" cy="2682396"/>
          </a:xfrm>
          <a:prstGeom prst="line">
            <a:avLst/>
          </a:prstGeom>
          <a:ln w="952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64F697-5325-4D05-8D60-7B2B347184F0}"/>
              </a:ext>
            </a:extLst>
          </p:cNvPr>
          <p:cNvCxnSpPr>
            <a:cxnSpLocks/>
          </p:cNvCxnSpPr>
          <p:nvPr/>
        </p:nvCxnSpPr>
        <p:spPr>
          <a:xfrm>
            <a:off x="10083241" y="-1643"/>
            <a:ext cx="1219200" cy="6858000"/>
          </a:xfrm>
          <a:prstGeom prst="line">
            <a:avLst/>
          </a:prstGeom>
          <a:ln w="9525">
            <a:solidFill>
              <a:srgbClr val="45BCE5"/>
            </a:solidFill>
          </a:ln>
        </p:spPr>
        <p:style>
          <a:lnRef idx="2">
            <a:schemeClr val="accent1"/>
          </a:lnRef>
          <a:fillRef idx="0">
            <a:schemeClr val="accent1"/>
          </a:fillRef>
          <a:effectRef idx="1">
            <a:schemeClr val="accent1"/>
          </a:effectRef>
          <a:fontRef idx="minor">
            <a:schemeClr val="tx1"/>
          </a:fontRef>
        </p:style>
      </p:cxnSp>
      <p:sp>
        <p:nvSpPr>
          <p:cNvPr id="8" name="Freeform 9">
            <a:extLst>
              <a:ext uri="{FF2B5EF4-FFF2-40B4-BE49-F238E27FC236}">
                <a16:creationId xmlns:a16="http://schemas.microsoft.com/office/drawing/2014/main" id="{97970631-F1FF-4F38-87F1-E4F2B1FF53C0}"/>
              </a:ext>
            </a:extLst>
          </p:cNvPr>
          <p:cNvSpPr/>
          <p:nvPr/>
        </p:nvSpPr>
        <p:spPr>
          <a:xfrm>
            <a:off x="9946078" y="-8466"/>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45BCE5">
              <a:alpha val="3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10">
            <a:extLst>
              <a:ext uri="{FF2B5EF4-FFF2-40B4-BE49-F238E27FC236}">
                <a16:creationId xmlns:a16="http://schemas.microsoft.com/office/drawing/2014/main" id="{17724431-E877-4233-8ADD-BCCB003BB268}"/>
              </a:ext>
            </a:extLst>
          </p:cNvPr>
          <p:cNvSpPr/>
          <p:nvPr/>
        </p:nvSpPr>
        <p:spPr>
          <a:xfrm>
            <a:off x="10245697" y="-10105"/>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0033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Freeform 11">
            <a:extLst>
              <a:ext uri="{FF2B5EF4-FFF2-40B4-BE49-F238E27FC236}">
                <a16:creationId xmlns:a16="http://schemas.microsoft.com/office/drawing/2014/main" id="{D48BDAF3-6EB3-4F2F-90A2-619B6BF78A55}"/>
              </a:ext>
            </a:extLst>
          </p:cNvPr>
          <p:cNvSpPr/>
          <p:nvPr/>
        </p:nvSpPr>
        <p:spPr>
          <a:xfrm>
            <a:off x="9678435" y="3925247"/>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rgbClr val="45BCE5">
              <a:alpha val="71765"/>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2">
            <a:extLst>
              <a:ext uri="{FF2B5EF4-FFF2-40B4-BE49-F238E27FC236}">
                <a16:creationId xmlns:a16="http://schemas.microsoft.com/office/drawing/2014/main" id="{726DB4BC-1C18-4703-979F-FC63B44A71A2}"/>
              </a:ext>
            </a:extLst>
          </p:cNvPr>
          <p:cNvSpPr/>
          <p:nvPr/>
        </p:nvSpPr>
        <p:spPr>
          <a:xfrm>
            <a:off x="10050963" y="-10105"/>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rgbClr val="0033A0">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3A375A49-4769-402A-8DF9-9B3E72F1BA40}"/>
              </a:ext>
            </a:extLst>
          </p:cNvPr>
          <p:cNvSpPr/>
          <p:nvPr/>
        </p:nvSpPr>
        <p:spPr>
          <a:xfrm>
            <a:off x="11336310" y="-10105"/>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95D600">
              <a:alpha val="69804"/>
            </a:srgb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5">
            <a:extLst>
              <a:ext uri="{FF2B5EF4-FFF2-40B4-BE49-F238E27FC236}">
                <a16:creationId xmlns:a16="http://schemas.microsoft.com/office/drawing/2014/main" id="{9538EFB0-4344-4105-83DA-AAE30A615402}"/>
              </a:ext>
            </a:extLst>
          </p:cNvPr>
          <p:cNvSpPr/>
          <p:nvPr/>
        </p:nvSpPr>
        <p:spPr>
          <a:xfrm>
            <a:off x="11100831" y="4892095"/>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DEEB1E9E-E4E1-4A75-8853-7183A934D5B1}"/>
              </a:ext>
            </a:extLst>
          </p:cNvPr>
          <p:cNvSpPr txBox="1"/>
          <p:nvPr/>
        </p:nvSpPr>
        <p:spPr>
          <a:xfrm>
            <a:off x="889559" y="2418280"/>
            <a:ext cx="10082892" cy="2123658"/>
          </a:xfrm>
          <a:prstGeom prst="rect">
            <a:avLst/>
          </a:prstGeom>
          <a:noFill/>
        </p:spPr>
        <p:txBody>
          <a:bodyPr wrap="square" rtlCol="0">
            <a:spAutoFit/>
          </a:bodyPr>
          <a:lstStyle/>
          <a:p>
            <a:r>
              <a:rPr lang="en-US" sz="6600" dirty="0">
                <a:solidFill>
                  <a:srgbClr val="0033A0"/>
                </a:solidFill>
              </a:rPr>
              <a:t>How and when do clients interact with this process?</a:t>
            </a:r>
            <a:endParaRPr lang="en-US" sz="3200" dirty="0">
              <a:solidFill>
                <a:srgbClr val="0033A0"/>
              </a:solidFill>
            </a:endParaRPr>
          </a:p>
        </p:txBody>
      </p:sp>
    </p:spTree>
    <p:extLst>
      <p:ext uri="{BB962C8B-B14F-4D97-AF65-F5344CB8AC3E}">
        <p14:creationId xmlns:p14="http://schemas.microsoft.com/office/powerpoint/2010/main" val="122607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45F0F24-6FFF-4E6D-98E8-11EE01537535}"/>
              </a:ext>
            </a:extLst>
          </p:cNvPr>
          <p:cNvGraphicFramePr>
            <a:graphicFrameLocks/>
          </p:cNvGraphicFramePr>
          <p:nvPr>
            <p:extLst>
              <p:ext uri="{D42A27DB-BD31-4B8C-83A1-F6EECF244321}">
                <p14:modId xmlns:p14="http://schemas.microsoft.com/office/powerpoint/2010/main" val="2809361957"/>
              </p:ext>
            </p:extLst>
          </p:nvPr>
        </p:nvGraphicFramePr>
        <p:xfrm>
          <a:off x="535544" y="952266"/>
          <a:ext cx="6116955"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5B0477A8-9DB2-460F-BDCA-FEB41ED1B44A}"/>
              </a:ext>
            </a:extLst>
          </p:cNvPr>
          <p:cNvGraphicFramePr>
            <a:graphicFrameLocks/>
          </p:cNvGraphicFramePr>
          <p:nvPr>
            <p:extLst>
              <p:ext uri="{D42A27DB-BD31-4B8C-83A1-F6EECF244321}">
                <p14:modId xmlns:p14="http://schemas.microsoft.com/office/powerpoint/2010/main" val="2790423714"/>
              </p:ext>
            </p:extLst>
          </p:nvPr>
        </p:nvGraphicFramePr>
        <p:xfrm>
          <a:off x="6652499" y="952266"/>
          <a:ext cx="50292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4" name="Rectangle 3">
            <a:extLst>
              <a:ext uri="{FF2B5EF4-FFF2-40B4-BE49-F238E27FC236}">
                <a16:creationId xmlns:a16="http://schemas.microsoft.com/office/drawing/2014/main" id="{4A46FF4F-E7EF-4091-AB9B-0576D67DE94E}"/>
              </a:ext>
            </a:extLst>
          </p:cNvPr>
          <p:cNvSpPr/>
          <p:nvPr/>
        </p:nvSpPr>
        <p:spPr>
          <a:xfrm>
            <a:off x="0" y="4"/>
            <a:ext cx="12192000" cy="831270"/>
          </a:xfrm>
          <a:prstGeom prst="rect">
            <a:avLst/>
          </a:prstGeom>
          <a:solidFill>
            <a:srgbClr val="2F5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How and when do clients interact with this process?</a:t>
            </a:r>
          </a:p>
        </p:txBody>
      </p:sp>
      <p:sp>
        <p:nvSpPr>
          <p:cNvPr id="5" name="TextBox 4">
            <a:extLst>
              <a:ext uri="{FF2B5EF4-FFF2-40B4-BE49-F238E27FC236}">
                <a16:creationId xmlns:a16="http://schemas.microsoft.com/office/drawing/2014/main" id="{D7F611D9-C197-4206-884E-38E772381CD4}"/>
              </a:ext>
            </a:extLst>
          </p:cNvPr>
          <p:cNvSpPr txBox="1"/>
          <p:nvPr/>
        </p:nvSpPr>
        <p:spPr>
          <a:xfrm>
            <a:off x="1940995" y="1363186"/>
            <a:ext cx="959279" cy="276999"/>
          </a:xfrm>
          <a:prstGeom prst="rect">
            <a:avLst/>
          </a:prstGeom>
          <a:noFill/>
        </p:spPr>
        <p:txBody>
          <a:bodyPr wrap="square" rtlCol="0">
            <a:spAutoFit/>
          </a:bodyPr>
          <a:lstStyle/>
          <a:p>
            <a:r>
              <a:rPr lang="en-US" sz="1200" dirty="0"/>
              <a:t>Wednesday</a:t>
            </a:r>
          </a:p>
        </p:txBody>
      </p:sp>
      <p:sp>
        <p:nvSpPr>
          <p:cNvPr id="6" name="TextBox 5">
            <a:extLst>
              <a:ext uri="{FF2B5EF4-FFF2-40B4-BE49-F238E27FC236}">
                <a16:creationId xmlns:a16="http://schemas.microsoft.com/office/drawing/2014/main" id="{EAA96A59-D2C1-4049-8720-E7C3D2A6D948}"/>
              </a:ext>
            </a:extLst>
          </p:cNvPr>
          <p:cNvSpPr txBox="1"/>
          <p:nvPr/>
        </p:nvSpPr>
        <p:spPr>
          <a:xfrm>
            <a:off x="2727304" y="1622677"/>
            <a:ext cx="959279" cy="276999"/>
          </a:xfrm>
          <a:prstGeom prst="rect">
            <a:avLst/>
          </a:prstGeom>
          <a:noFill/>
        </p:spPr>
        <p:txBody>
          <a:bodyPr wrap="square" rtlCol="0">
            <a:spAutoFit/>
          </a:bodyPr>
          <a:lstStyle/>
          <a:p>
            <a:r>
              <a:rPr lang="en-US" sz="1200" dirty="0"/>
              <a:t>Wednesday</a:t>
            </a:r>
          </a:p>
        </p:txBody>
      </p:sp>
      <p:sp>
        <p:nvSpPr>
          <p:cNvPr id="7" name="TextBox 6">
            <a:extLst>
              <a:ext uri="{FF2B5EF4-FFF2-40B4-BE49-F238E27FC236}">
                <a16:creationId xmlns:a16="http://schemas.microsoft.com/office/drawing/2014/main" id="{4C008992-6E28-4F18-B7DD-6A9F191884DB}"/>
              </a:ext>
            </a:extLst>
          </p:cNvPr>
          <p:cNvSpPr txBox="1"/>
          <p:nvPr/>
        </p:nvSpPr>
        <p:spPr>
          <a:xfrm>
            <a:off x="3307548" y="2020667"/>
            <a:ext cx="959279" cy="276999"/>
          </a:xfrm>
          <a:prstGeom prst="rect">
            <a:avLst/>
          </a:prstGeom>
          <a:noFill/>
        </p:spPr>
        <p:txBody>
          <a:bodyPr wrap="square" rtlCol="0">
            <a:spAutoFit/>
          </a:bodyPr>
          <a:lstStyle/>
          <a:p>
            <a:r>
              <a:rPr lang="en-US" sz="1200" dirty="0"/>
              <a:t>Wednesday</a:t>
            </a:r>
          </a:p>
        </p:txBody>
      </p:sp>
      <p:sp>
        <p:nvSpPr>
          <p:cNvPr id="8" name="TextBox 7">
            <a:extLst>
              <a:ext uri="{FF2B5EF4-FFF2-40B4-BE49-F238E27FC236}">
                <a16:creationId xmlns:a16="http://schemas.microsoft.com/office/drawing/2014/main" id="{49BFB3F3-FAB5-4EA7-9B6C-E9B03E4B0BFF}"/>
              </a:ext>
            </a:extLst>
          </p:cNvPr>
          <p:cNvSpPr txBox="1"/>
          <p:nvPr/>
        </p:nvSpPr>
        <p:spPr>
          <a:xfrm>
            <a:off x="4060198" y="2300643"/>
            <a:ext cx="959279" cy="276999"/>
          </a:xfrm>
          <a:prstGeom prst="rect">
            <a:avLst/>
          </a:prstGeom>
          <a:noFill/>
        </p:spPr>
        <p:txBody>
          <a:bodyPr wrap="square" rtlCol="0">
            <a:spAutoFit/>
          </a:bodyPr>
          <a:lstStyle/>
          <a:p>
            <a:r>
              <a:rPr lang="en-US" sz="1200" dirty="0"/>
              <a:t>Wednesday</a:t>
            </a:r>
          </a:p>
        </p:txBody>
      </p:sp>
      <p:graphicFrame>
        <p:nvGraphicFramePr>
          <p:cNvPr id="9" name="Chart 8">
            <a:extLst>
              <a:ext uri="{FF2B5EF4-FFF2-40B4-BE49-F238E27FC236}">
                <a16:creationId xmlns:a16="http://schemas.microsoft.com/office/drawing/2014/main" id="{09AF40A0-D412-4B05-B18E-9F01FBDF2997}"/>
              </a:ext>
            </a:extLst>
          </p:cNvPr>
          <p:cNvGraphicFramePr>
            <a:graphicFrameLocks/>
          </p:cNvGraphicFramePr>
          <p:nvPr>
            <p:extLst>
              <p:ext uri="{D42A27DB-BD31-4B8C-83A1-F6EECF244321}">
                <p14:modId xmlns:p14="http://schemas.microsoft.com/office/powerpoint/2010/main" val="3521946739"/>
              </p:ext>
            </p:extLst>
          </p:nvPr>
        </p:nvGraphicFramePr>
        <p:xfrm>
          <a:off x="787233" y="3926019"/>
          <a:ext cx="504063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B3B7E905-C6D3-4948-9A0D-A8F10A01FDAB}"/>
              </a:ext>
            </a:extLst>
          </p:cNvPr>
          <p:cNvGraphicFramePr>
            <a:graphicFrameLocks/>
          </p:cNvGraphicFramePr>
          <p:nvPr>
            <p:extLst>
              <p:ext uri="{D42A27DB-BD31-4B8C-83A1-F6EECF244321}">
                <p14:modId xmlns:p14="http://schemas.microsoft.com/office/powerpoint/2010/main" val="145722273"/>
              </p:ext>
            </p:extLst>
          </p:nvPr>
        </p:nvGraphicFramePr>
        <p:xfrm>
          <a:off x="6765905" y="4020111"/>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5977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P spid="5" grpId="0"/>
      <p:bldP spid="6" grpId="0"/>
      <p:bldP spid="7" grpId="0"/>
      <p:bldP spid="8" grpId="0"/>
      <p:bldGraphic spid="9" grpId="0">
        <p:bldAsOne/>
      </p:bldGraphic>
      <p:bldGraphic spid="1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BE7E053-93A4-4DD3-91BC-98207A73226C}"/>
              </a:ext>
            </a:extLst>
          </p:cNvPr>
          <p:cNvCxnSpPr>
            <a:cxnSpLocks/>
          </p:cNvCxnSpPr>
          <p:nvPr/>
        </p:nvCxnSpPr>
        <p:spPr>
          <a:xfrm flipV="1">
            <a:off x="8171369" y="4173962"/>
            <a:ext cx="4022475" cy="2682396"/>
          </a:xfrm>
          <a:prstGeom prst="line">
            <a:avLst/>
          </a:prstGeom>
          <a:ln w="952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64F697-5325-4D05-8D60-7B2B347184F0}"/>
              </a:ext>
            </a:extLst>
          </p:cNvPr>
          <p:cNvCxnSpPr>
            <a:cxnSpLocks/>
          </p:cNvCxnSpPr>
          <p:nvPr/>
        </p:nvCxnSpPr>
        <p:spPr>
          <a:xfrm>
            <a:off x="10083241" y="-1643"/>
            <a:ext cx="1219200" cy="6858000"/>
          </a:xfrm>
          <a:prstGeom prst="line">
            <a:avLst/>
          </a:prstGeom>
          <a:ln w="9525">
            <a:solidFill>
              <a:srgbClr val="45BCE5"/>
            </a:solidFill>
          </a:ln>
        </p:spPr>
        <p:style>
          <a:lnRef idx="2">
            <a:schemeClr val="accent1"/>
          </a:lnRef>
          <a:fillRef idx="0">
            <a:schemeClr val="accent1"/>
          </a:fillRef>
          <a:effectRef idx="1">
            <a:schemeClr val="accent1"/>
          </a:effectRef>
          <a:fontRef idx="minor">
            <a:schemeClr val="tx1"/>
          </a:fontRef>
        </p:style>
      </p:cxnSp>
      <p:sp>
        <p:nvSpPr>
          <p:cNvPr id="8" name="Freeform 9">
            <a:extLst>
              <a:ext uri="{FF2B5EF4-FFF2-40B4-BE49-F238E27FC236}">
                <a16:creationId xmlns:a16="http://schemas.microsoft.com/office/drawing/2014/main" id="{97970631-F1FF-4F38-87F1-E4F2B1FF53C0}"/>
              </a:ext>
            </a:extLst>
          </p:cNvPr>
          <p:cNvSpPr/>
          <p:nvPr/>
        </p:nvSpPr>
        <p:spPr>
          <a:xfrm>
            <a:off x="9946078" y="-8466"/>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45BCE5">
              <a:alpha val="3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10">
            <a:extLst>
              <a:ext uri="{FF2B5EF4-FFF2-40B4-BE49-F238E27FC236}">
                <a16:creationId xmlns:a16="http://schemas.microsoft.com/office/drawing/2014/main" id="{17724431-E877-4233-8ADD-BCCB003BB268}"/>
              </a:ext>
            </a:extLst>
          </p:cNvPr>
          <p:cNvSpPr/>
          <p:nvPr/>
        </p:nvSpPr>
        <p:spPr>
          <a:xfrm>
            <a:off x="10245697" y="-10105"/>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0033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Freeform 11">
            <a:extLst>
              <a:ext uri="{FF2B5EF4-FFF2-40B4-BE49-F238E27FC236}">
                <a16:creationId xmlns:a16="http://schemas.microsoft.com/office/drawing/2014/main" id="{D48BDAF3-6EB3-4F2F-90A2-619B6BF78A55}"/>
              </a:ext>
            </a:extLst>
          </p:cNvPr>
          <p:cNvSpPr/>
          <p:nvPr/>
        </p:nvSpPr>
        <p:spPr>
          <a:xfrm>
            <a:off x="9678435" y="3925247"/>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rgbClr val="45BCE5">
              <a:alpha val="71765"/>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2">
            <a:extLst>
              <a:ext uri="{FF2B5EF4-FFF2-40B4-BE49-F238E27FC236}">
                <a16:creationId xmlns:a16="http://schemas.microsoft.com/office/drawing/2014/main" id="{726DB4BC-1C18-4703-979F-FC63B44A71A2}"/>
              </a:ext>
            </a:extLst>
          </p:cNvPr>
          <p:cNvSpPr/>
          <p:nvPr/>
        </p:nvSpPr>
        <p:spPr>
          <a:xfrm>
            <a:off x="10050963" y="-10105"/>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rgbClr val="0033A0">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3A375A49-4769-402A-8DF9-9B3E72F1BA40}"/>
              </a:ext>
            </a:extLst>
          </p:cNvPr>
          <p:cNvSpPr/>
          <p:nvPr/>
        </p:nvSpPr>
        <p:spPr>
          <a:xfrm>
            <a:off x="11336310" y="-10105"/>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95D600">
              <a:alpha val="69804"/>
            </a:srgb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5">
            <a:extLst>
              <a:ext uri="{FF2B5EF4-FFF2-40B4-BE49-F238E27FC236}">
                <a16:creationId xmlns:a16="http://schemas.microsoft.com/office/drawing/2014/main" id="{9538EFB0-4344-4105-83DA-AAE30A615402}"/>
              </a:ext>
            </a:extLst>
          </p:cNvPr>
          <p:cNvSpPr/>
          <p:nvPr/>
        </p:nvSpPr>
        <p:spPr>
          <a:xfrm>
            <a:off x="11100831" y="4892095"/>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DEEB1E9E-E4E1-4A75-8853-7183A934D5B1}"/>
              </a:ext>
            </a:extLst>
          </p:cNvPr>
          <p:cNvSpPr txBox="1"/>
          <p:nvPr/>
        </p:nvSpPr>
        <p:spPr>
          <a:xfrm>
            <a:off x="889559" y="2869130"/>
            <a:ext cx="10082892" cy="1107996"/>
          </a:xfrm>
          <a:prstGeom prst="rect">
            <a:avLst/>
          </a:prstGeom>
          <a:noFill/>
        </p:spPr>
        <p:txBody>
          <a:bodyPr wrap="square" rtlCol="0">
            <a:spAutoFit/>
          </a:bodyPr>
          <a:lstStyle/>
          <a:p>
            <a:r>
              <a:rPr lang="en-US" sz="6600" dirty="0">
                <a:solidFill>
                  <a:srgbClr val="0033A0"/>
                </a:solidFill>
              </a:rPr>
              <a:t>Defining “Success”</a:t>
            </a:r>
            <a:endParaRPr lang="en-US" sz="3200" dirty="0">
              <a:solidFill>
                <a:srgbClr val="0033A0"/>
              </a:solidFill>
            </a:endParaRPr>
          </a:p>
        </p:txBody>
      </p:sp>
    </p:spTree>
    <p:extLst>
      <p:ext uri="{BB962C8B-B14F-4D97-AF65-F5344CB8AC3E}">
        <p14:creationId xmlns:p14="http://schemas.microsoft.com/office/powerpoint/2010/main" val="635958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A431AE-FA33-4CA7-8367-3A525112BAE0}"/>
              </a:ext>
            </a:extLst>
          </p:cNvPr>
          <p:cNvSpPr/>
          <p:nvPr/>
        </p:nvSpPr>
        <p:spPr>
          <a:xfrm>
            <a:off x="0" y="4"/>
            <a:ext cx="12192000" cy="831270"/>
          </a:xfrm>
          <a:prstGeom prst="rect">
            <a:avLst/>
          </a:prstGeom>
          <a:solidFill>
            <a:srgbClr val="2F5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Defining “Success”</a:t>
            </a:r>
          </a:p>
        </p:txBody>
      </p:sp>
      <p:sp>
        <p:nvSpPr>
          <p:cNvPr id="24" name="Title 2">
            <a:extLst>
              <a:ext uri="{FF2B5EF4-FFF2-40B4-BE49-F238E27FC236}">
                <a16:creationId xmlns:a16="http://schemas.microsoft.com/office/drawing/2014/main" id="{671DA0FF-AC46-4245-989B-8C82FA448FCF}"/>
              </a:ext>
            </a:extLst>
          </p:cNvPr>
          <p:cNvSpPr txBox="1">
            <a:spLocks/>
          </p:cNvSpPr>
          <p:nvPr/>
        </p:nvSpPr>
        <p:spPr>
          <a:xfrm>
            <a:off x="1721489" y="211174"/>
            <a:ext cx="7967971" cy="3830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200" dirty="0">
              <a:solidFill>
                <a:srgbClr val="0033A0"/>
              </a:solidFill>
              <a:latin typeface="Allstate Objektiv App ExtraBold"/>
              <a:cs typeface="Allstate Objektiv ExtraBold" panose="020B0802020204020203" pitchFamily="34" charset="0"/>
            </a:endParaRPr>
          </a:p>
        </p:txBody>
      </p:sp>
      <p:sp>
        <p:nvSpPr>
          <p:cNvPr id="3" name="TextBox 2">
            <a:extLst>
              <a:ext uri="{FF2B5EF4-FFF2-40B4-BE49-F238E27FC236}">
                <a16:creationId xmlns:a16="http://schemas.microsoft.com/office/drawing/2014/main" id="{D1162724-C385-4B7B-95C1-C83DF84D19DC}"/>
              </a:ext>
            </a:extLst>
          </p:cNvPr>
          <p:cNvSpPr txBox="1"/>
          <p:nvPr/>
        </p:nvSpPr>
        <p:spPr>
          <a:xfrm>
            <a:off x="493872" y="1227350"/>
            <a:ext cx="10229545" cy="4801314"/>
          </a:xfrm>
          <a:prstGeom prst="rect">
            <a:avLst/>
          </a:prstGeom>
          <a:noFill/>
        </p:spPr>
        <p:txBody>
          <a:bodyPr wrap="square" rtlCol="0">
            <a:spAutoFit/>
          </a:bodyPr>
          <a:lstStyle/>
          <a:p>
            <a:r>
              <a:rPr lang="en-US" sz="3000" b="1" dirty="0">
                <a:solidFill>
                  <a:schemeClr val="accent6"/>
                </a:solidFill>
              </a:rPr>
              <a:t>Completion</a:t>
            </a:r>
          </a:p>
          <a:p>
            <a:pPr marL="342900" indent="-342900">
              <a:buFont typeface="Arial" panose="020B0604020202020204" pitchFamily="34" charset="0"/>
              <a:buChar char="•"/>
            </a:pPr>
            <a:r>
              <a:rPr lang="en-US" dirty="0"/>
              <a:t>Improve distribution of clients that complete all steps</a:t>
            </a:r>
          </a:p>
          <a:p>
            <a:pPr marL="342900" indent="-342900">
              <a:buFont typeface="Arial" panose="020B0604020202020204" pitchFamily="34" charset="0"/>
              <a:buChar char="•"/>
            </a:pPr>
            <a:r>
              <a:rPr lang="en-US" dirty="0"/>
              <a:t>Improve distribution of clients that complete confirmation</a:t>
            </a:r>
          </a:p>
          <a:p>
            <a:pPr marL="342900" indent="-342900">
              <a:buFont typeface="Arial" panose="020B0604020202020204" pitchFamily="34" charset="0"/>
              <a:buChar char="•"/>
            </a:pPr>
            <a:r>
              <a:rPr lang="en-US" dirty="0"/>
              <a:t>Decrease distribution of clients that skip steps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sz="3000" b="1" dirty="0">
                <a:solidFill>
                  <a:schemeClr val="accent1"/>
                </a:solidFill>
              </a:rPr>
              <a:t>Simplification</a:t>
            </a:r>
          </a:p>
          <a:p>
            <a:pPr marL="342900" indent="-342900">
              <a:buFont typeface="Arial" panose="020B0604020202020204" pitchFamily="34" charset="0"/>
              <a:buChar char="•"/>
            </a:pPr>
            <a:r>
              <a:rPr lang="en-US" dirty="0"/>
              <a:t>Decrease time to complete all steps</a:t>
            </a:r>
          </a:p>
          <a:p>
            <a:pPr marL="342900" indent="-342900">
              <a:buFont typeface="Arial" panose="020B0604020202020204" pitchFamily="34" charset="0"/>
              <a:buChar char="•"/>
            </a:pPr>
            <a:r>
              <a:rPr lang="en-US" dirty="0"/>
              <a:t>Minimize number of client visits</a:t>
            </a:r>
          </a:p>
          <a:p>
            <a:pPr marL="342900" indent="-342900">
              <a:buFont typeface="Arial" panose="020B0604020202020204" pitchFamily="34" charset="0"/>
              <a:buChar char="•"/>
            </a:pPr>
            <a:r>
              <a:rPr lang="en-US" dirty="0"/>
              <a:t>Decrease number of total steps within a visit</a:t>
            </a:r>
          </a:p>
          <a:p>
            <a:pPr marL="342900" indent="-342900">
              <a:buFont typeface="Arial" panose="020B0604020202020204" pitchFamily="34" charset="0"/>
              <a:buChar char="•"/>
            </a:pPr>
            <a:r>
              <a:rPr lang="en-US" dirty="0"/>
              <a:t>Decrease number of clients that duplicate steps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sz="3000" b="1" dirty="0">
                <a:solidFill>
                  <a:schemeClr val="accent2"/>
                </a:solidFill>
              </a:rPr>
              <a:t>Assistance</a:t>
            </a:r>
          </a:p>
          <a:p>
            <a:pPr marL="342900" indent="-342900">
              <a:buFont typeface="Arial" panose="020B0604020202020204" pitchFamily="34" charset="0"/>
              <a:buChar char="•"/>
            </a:pPr>
            <a:r>
              <a:rPr lang="en-US" dirty="0"/>
              <a:t>Decrease number of clients that need on-call assistance from Vanguard</a:t>
            </a:r>
          </a:p>
        </p:txBody>
      </p:sp>
    </p:spTree>
    <p:extLst>
      <p:ext uri="{BB962C8B-B14F-4D97-AF65-F5344CB8AC3E}">
        <p14:creationId xmlns:p14="http://schemas.microsoft.com/office/powerpoint/2010/main" val="382057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9567</TotalTime>
  <Words>2968</Words>
  <Application>Microsoft Office PowerPoint</Application>
  <PresentationFormat>Widescreen</PresentationFormat>
  <Paragraphs>339</Paragraphs>
  <Slides>24</Slides>
  <Notes>24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Allstate Objektiv App ExtraBold</vt:lpstr>
      <vt:lpstr>Allstate Objektiv ExtraBold</vt:lpstr>
      <vt:lpstr>Arial</vt:lpstr>
      <vt:lpstr>Calibri</vt:lpstr>
      <vt:lpstr>Calibri Light</vt:lpstr>
      <vt:lpstr>Lato</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Oak, Jinwoo</dc:creator>
  <cp:lastModifiedBy>Tyler Kiser</cp:lastModifiedBy>
  <cp:revision>302</cp:revision>
  <cp:lastPrinted>2018-12-04T12:45:19Z</cp:lastPrinted>
  <dcterms:created xsi:type="dcterms:W3CDTF">2018-07-19T16:25:02Z</dcterms:created>
  <dcterms:modified xsi:type="dcterms:W3CDTF">2021-07-27T13:56:13Z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0f67c3f-becf-4b15-a9a1-5e74eebe1a63_Enabled">
    <vt:lpwstr>True</vt:lpwstr>
  </property>
  <property fmtid="{D5CDD505-2E9C-101B-9397-08002B2CF9AE}" pid="3" name="MSIP_Label_00f67c3f-becf-4b15-a9a1-5e74eebe1a63_SiteId">
    <vt:lpwstr>88b431e7-cf2a-43a9-bd00-81441f5c2d3c</vt:lpwstr>
  </property>
  <property fmtid="{D5CDD505-2E9C-101B-9397-08002B2CF9AE}" pid="4" name="MSIP_Label_00f67c3f-becf-4b15-a9a1-5e74eebe1a63_Owner">
    <vt:lpwstr>Sean.Dyer@allstate.com</vt:lpwstr>
  </property>
  <property fmtid="{D5CDD505-2E9C-101B-9397-08002B2CF9AE}" pid="5" name="MSIP_Label_00f67c3f-becf-4b15-a9a1-5e74eebe1a63_SetDate">
    <vt:lpwstr>2018-12-11T20:56:08.2585644Z</vt:lpwstr>
  </property>
  <property fmtid="{D5CDD505-2E9C-101B-9397-08002B2CF9AE}" pid="6" name="MSIP_Label_00f67c3f-becf-4b15-a9a1-5e74eebe1a63_Name">
    <vt:lpwstr>Confidential</vt:lpwstr>
  </property>
  <property fmtid="{D5CDD505-2E9C-101B-9397-08002B2CF9AE}" pid="7" name="MSIP_Label_00f67c3f-becf-4b15-a9a1-5e74eebe1a63_Application">
    <vt:lpwstr>Microsoft Azure Information Protection</vt:lpwstr>
  </property>
  <property fmtid="{D5CDD505-2E9C-101B-9397-08002B2CF9AE}" pid="8" name="MSIP_Label_00f67c3f-becf-4b15-a9a1-5e74eebe1a63_Extended_MSFT_Method">
    <vt:lpwstr>Manual</vt:lpwstr>
  </property>
  <property fmtid="{D5CDD505-2E9C-101B-9397-08002B2CF9AE}" pid="9" name="Sensitivity">
    <vt:lpwstr>Confidential</vt:lpwstr>
  </property>
</Properties>
</file>